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Slab"/>
      <p:regular r:id="rId26"/>
      <p:bold r:id="rId27"/>
    </p:embeddedFon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regular.fntdata"/><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font" Target="fonts/RobotoSlab-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9824acc376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9824acc376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9824acc376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9824acc376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9824acc376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9824acc376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9824acc376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9824acc376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8e7f241f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8e7f241f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823ef8a19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823ef8a19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8e7f241f7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8e7f241f7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9824acc376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9824acc376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92c62f0c7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92c62f0c7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website consists of 3 pages, our </a:t>
            </a:r>
            <a:r>
              <a:rPr lang="en"/>
              <a:t>initial</a:t>
            </a:r>
            <a:r>
              <a:rPr lang="en"/>
              <a:t> page </a:t>
            </a:r>
            <a:r>
              <a:rPr lang="en"/>
              <a:t>explains</a:t>
            </a:r>
            <a:r>
              <a:rPr lang="en"/>
              <a:t> our purpose and provides a button to the page where the user can upload an image of their dog. Here the model will take the uploaded image and </a:t>
            </a:r>
            <a:r>
              <a:rPr lang="en"/>
              <a:t>display</a:t>
            </a:r>
            <a:r>
              <a:rPr lang="en"/>
              <a:t> the uploaded image, in the table below it will then </a:t>
            </a:r>
            <a:r>
              <a:rPr lang="en"/>
              <a:t>display</a:t>
            </a:r>
            <a:r>
              <a:rPr lang="en"/>
              <a:t> information on the breed which the model has identified. The final page includes the creators of the project, a brief bio, and the model estimated breed by the model. Web page design were pulled from css </a:t>
            </a:r>
            <a:r>
              <a:rPr lang="en"/>
              <a:t>documentation</a:t>
            </a:r>
            <a:r>
              <a:rPr lang="en"/>
              <a:t> and altered to fit the design concepts for our website.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2c62f0c7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92c62f0c7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823ef8a19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823ef8a19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8920" lvl="2" marL="1371600" rtl="0" algn="l">
              <a:lnSpc>
                <a:spcPct val="115000"/>
              </a:lnSpc>
              <a:spcBef>
                <a:spcPts val="0"/>
              </a:spcBef>
              <a:spcAft>
                <a:spcPts val="0"/>
              </a:spcAft>
              <a:buClr>
                <a:schemeClr val="dk1"/>
              </a:buClr>
              <a:buSzPts val="792"/>
              <a:buFont typeface="Georgia"/>
              <a:buChar char="■"/>
            </a:pPr>
            <a:r>
              <a:rPr lang="en" sz="792">
                <a:solidFill>
                  <a:schemeClr val="dk1"/>
                </a:solidFill>
                <a:latin typeface="Georgia"/>
                <a:ea typeface="Georgia"/>
                <a:cs typeface="Georgia"/>
                <a:sym typeface="Georgia"/>
              </a:rPr>
              <a:t>We l also included a table under the prediction which will allow the user to search the predicted breed type to gain more information on that particular dog breed.(provided by a JSON file created from the akc-data-latest.csv)</a:t>
            </a:r>
            <a:endParaRPr sz="792">
              <a:solidFill>
                <a:schemeClr val="dk1"/>
              </a:solidFill>
              <a:latin typeface="Georgia"/>
              <a:ea typeface="Georgia"/>
              <a:cs typeface="Georgia"/>
              <a:sym typeface="Georgia"/>
            </a:endParaRPr>
          </a:p>
          <a:p>
            <a:pPr indent="0" lvl="0" marL="0" rtl="0" algn="l">
              <a:spcBef>
                <a:spcPts val="1400"/>
              </a:spcBef>
              <a:spcAft>
                <a:spcPts val="0"/>
              </a:spcAft>
              <a:buNone/>
            </a:pPr>
            <a:r>
              <a:t/>
            </a:r>
            <a:endParaRPr sz="200">
              <a:solidFill>
                <a:schemeClr val="dk1"/>
              </a:solidFill>
            </a:endParaRPr>
          </a:p>
          <a:p>
            <a:pPr indent="0" lvl="0" marL="0" rtl="0" algn="l">
              <a:spcBef>
                <a:spcPts val="0"/>
              </a:spcBef>
              <a:spcAft>
                <a:spcPts val="0"/>
              </a:spcAft>
              <a:buNone/>
            </a:pPr>
            <a:r>
              <a:rPr lang="en" sz="800">
                <a:solidFill>
                  <a:schemeClr val="dk1"/>
                </a:solidFill>
              </a:rPr>
              <a:t>*****I edited this since we didn’t end up using a database, we were able to generate the dog information table using a JSON file created from the akc-data-latest.csv and modified to only include the breed types used for training and testing data****</a:t>
            </a:r>
            <a:endParaRPr sz="800">
              <a:solidFill>
                <a:schemeClr val="dk1"/>
              </a:solidFill>
            </a:endParaRPr>
          </a:p>
          <a:p>
            <a:pPr indent="0" lvl="0" marL="0" rtl="0" algn="l">
              <a:spcBef>
                <a:spcPts val="0"/>
              </a:spcBef>
              <a:spcAft>
                <a:spcPts val="0"/>
              </a:spcAft>
              <a:buNone/>
            </a:pPr>
            <a:r>
              <a:rPr lang="en" sz="800">
                <a:solidFill>
                  <a:schemeClr val="dk1"/>
                </a:solidFill>
              </a:rPr>
              <a:t>Create a Convolutional Deep Learning model for the Dog’s Breed Identification</a:t>
            </a:r>
            <a:endParaRPr sz="800">
              <a:solidFill>
                <a:schemeClr val="dk1"/>
              </a:solidFill>
            </a:endParaRPr>
          </a:p>
          <a:p>
            <a:pPr indent="0" lvl="0" marL="0" rtl="0" algn="l">
              <a:spcBef>
                <a:spcPts val="0"/>
              </a:spcBef>
              <a:spcAft>
                <a:spcPts val="0"/>
              </a:spcAft>
              <a:buNone/>
            </a:pPr>
            <a:r>
              <a:rPr lang="en" sz="800">
                <a:solidFill>
                  <a:schemeClr val="dk1"/>
                </a:solidFill>
              </a:rPr>
              <a:t>Create a database that can be accessed to give the user more information on the breed .   </a:t>
            </a:r>
            <a:endParaRPr sz="800">
              <a:solidFill>
                <a:schemeClr val="dk1"/>
              </a:solidFill>
            </a:endParaRPr>
          </a:p>
          <a:p>
            <a:pPr indent="0" lvl="0" marL="0" rtl="0" algn="l">
              <a:spcBef>
                <a:spcPts val="0"/>
              </a:spcBef>
              <a:spcAft>
                <a:spcPts val="0"/>
              </a:spcAft>
              <a:buNone/>
            </a:pPr>
            <a:r>
              <a:rPr lang="en" sz="800">
                <a:solidFill>
                  <a:schemeClr val="dk1"/>
                </a:solidFill>
              </a:rPr>
              <a:t>Create a web app to show the results with the breed name along with  some basic information.</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9824acc376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9824acc376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were able to create a successful machine learning model for pure  breed dog images.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model seems to have a difficult time properly placing dogs that are mixed breed, as seems to be the case with multiple machine learning algorithms we have tried during the exploration phase of the machine learning process.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Although the machine learning algorithm we used isn’t perfect when it comes to predicting a mixed breed,  it does recognize that issue by sharing the confidence level, in percentage, of how accurately the breed was predicted.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With further work, we could possibly achieve better results for mixed breed dogs, possibly by adding more data(images) or using the annotations generated with each image, which could help crop any images used for training to specifically look at the pixels related to the dog in the image as opposed to the image as a whole.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823ef8a19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823ef8a19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823ef8a19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823ef8a19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823ef8a19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823ef8a19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9f3ea21d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9f3ea21d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9824acc37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9824acc37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8e7f241f7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8e7f241f7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9824acc376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9824acc376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jessicali9530/stanford-dogs-dataset" TargetMode="External"/><Relationship Id="rId4" Type="http://schemas.openxmlformats.org/officeDocument/2006/relationships/hyperlink" Target="https://github.com/tmfilho/akcdata" TargetMode="External"/><Relationship Id="rId5" Type="http://schemas.openxmlformats.org/officeDocument/2006/relationships/hyperlink" Target="https://github.com/tmfilho/akcdata/blob/master/LICENS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240475" y="217400"/>
            <a:ext cx="8520600" cy="137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500">
                <a:latin typeface="Georgia"/>
                <a:ea typeface="Georgia"/>
                <a:cs typeface="Georgia"/>
                <a:sym typeface="Georgia"/>
              </a:rPr>
              <a:t>Dog Breed Categorization</a:t>
            </a:r>
            <a:endParaRPr b="1" sz="3500">
              <a:latin typeface="Georgia"/>
              <a:ea typeface="Georgia"/>
              <a:cs typeface="Georgia"/>
              <a:sym typeface="Georgia"/>
            </a:endParaRPr>
          </a:p>
        </p:txBody>
      </p:sp>
      <p:pic>
        <p:nvPicPr>
          <p:cNvPr id="64" name="Google Shape;64;p13"/>
          <p:cNvPicPr preferRelativeResize="0"/>
          <p:nvPr/>
        </p:nvPicPr>
        <p:blipFill>
          <a:blip r:embed="rId3">
            <a:alphaModFix/>
          </a:blip>
          <a:stretch>
            <a:fillRect/>
          </a:stretch>
        </p:blipFill>
        <p:spPr>
          <a:xfrm>
            <a:off x="2327896" y="1849750"/>
            <a:ext cx="4690473" cy="2079551"/>
          </a:xfrm>
          <a:prstGeom prst="rect">
            <a:avLst/>
          </a:prstGeom>
          <a:noFill/>
          <a:ln>
            <a:noFill/>
          </a:ln>
        </p:spPr>
      </p:pic>
      <p:sp>
        <p:nvSpPr>
          <p:cNvPr id="65" name="Google Shape;65;p13"/>
          <p:cNvSpPr txBox="1"/>
          <p:nvPr>
            <p:ph idx="1" type="subTitle"/>
          </p:nvPr>
        </p:nvSpPr>
        <p:spPr>
          <a:xfrm>
            <a:off x="240475" y="45616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latin typeface="Georgia"/>
                <a:ea typeface="Georgia"/>
                <a:cs typeface="Georgia"/>
                <a:sym typeface="Georgia"/>
              </a:rPr>
              <a:t>By: A_PERM</a:t>
            </a:r>
            <a:endParaRPr>
              <a:solidFill>
                <a:schemeClr val="dk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Model Selection</a:t>
            </a:r>
            <a:endParaRPr b="1" sz="3000">
              <a:latin typeface="Georgia"/>
              <a:ea typeface="Georgia"/>
              <a:cs typeface="Georgia"/>
              <a:sym typeface="Georgia"/>
            </a:endParaRPr>
          </a:p>
        </p:txBody>
      </p:sp>
      <p:sp>
        <p:nvSpPr>
          <p:cNvPr id="122" name="Google Shape;122;p22"/>
          <p:cNvSpPr txBox="1"/>
          <p:nvPr>
            <p:ph idx="1" type="body"/>
          </p:nvPr>
        </p:nvSpPr>
        <p:spPr>
          <a:xfrm>
            <a:off x="1266625" y="1082150"/>
            <a:ext cx="7069800" cy="70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C9D1D9"/>
                </a:solidFill>
                <a:latin typeface="Georgia"/>
                <a:ea typeface="Georgia"/>
                <a:cs typeface="Georgia"/>
                <a:sym typeface="Georgia"/>
              </a:rPr>
              <a:t>With these models we created several cases to see what kind of performance they would bring in different scenarios.</a:t>
            </a:r>
            <a:endParaRPr sz="1600">
              <a:solidFill>
                <a:srgbClr val="C9D1D9"/>
              </a:solidFill>
              <a:latin typeface="Georgia"/>
              <a:ea typeface="Georgia"/>
              <a:cs typeface="Georgia"/>
              <a:sym typeface="Georgia"/>
            </a:endParaRPr>
          </a:p>
        </p:txBody>
      </p:sp>
      <p:pic>
        <p:nvPicPr>
          <p:cNvPr id="123" name="Google Shape;123;p22"/>
          <p:cNvPicPr preferRelativeResize="0"/>
          <p:nvPr/>
        </p:nvPicPr>
        <p:blipFill>
          <a:blip r:embed="rId3">
            <a:alphaModFix/>
          </a:blip>
          <a:stretch>
            <a:fillRect/>
          </a:stretch>
        </p:blipFill>
        <p:spPr>
          <a:xfrm>
            <a:off x="4129522" y="1791350"/>
            <a:ext cx="3593829" cy="1436225"/>
          </a:xfrm>
          <a:prstGeom prst="rect">
            <a:avLst/>
          </a:prstGeom>
          <a:noFill/>
          <a:ln>
            <a:noFill/>
          </a:ln>
          <a:effectLst>
            <a:outerShdw blurRad="57150" rotWithShape="0" algn="bl" dir="5400000" dist="19050">
              <a:schemeClr val="lt1">
                <a:alpha val="50000"/>
              </a:schemeClr>
            </a:outerShdw>
          </a:effectLst>
        </p:spPr>
      </p:pic>
      <p:sp>
        <p:nvSpPr>
          <p:cNvPr id="124" name="Google Shape;124;p22"/>
          <p:cNvSpPr txBox="1"/>
          <p:nvPr>
            <p:ph idx="1" type="body"/>
          </p:nvPr>
        </p:nvSpPr>
        <p:spPr>
          <a:xfrm>
            <a:off x="472325" y="2072557"/>
            <a:ext cx="3254100" cy="99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C9D1D9"/>
                </a:solidFill>
                <a:latin typeface="Georgia"/>
                <a:ea typeface="Georgia"/>
                <a:cs typeface="Georgia"/>
                <a:sym typeface="Georgia"/>
              </a:rPr>
              <a:t>The first case was a simple model with the TF HUB model feeding directly into a predictions layer.</a:t>
            </a:r>
            <a:endParaRPr sz="1400">
              <a:solidFill>
                <a:srgbClr val="C9D1D9"/>
              </a:solidFill>
              <a:latin typeface="Georgia"/>
              <a:ea typeface="Georgia"/>
              <a:cs typeface="Georgia"/>
              <a:sym typeface="Georgia"/>
            </a:endParaRPr>
          </a:p>
        </p:txBody>
      </p:sp>
      <p:pic>
        <p:nvPicPr>
          <p:cNvPr id="125" name="Google Shape;125;p22"/>
          <p:cNvPicPr preferRelativeResize="0"/>
          <p:nvPr/>
        </p:nvPicPr>
        <p:blipFill>
          <a:blip r:embed="rId4">
            <a:alphaModFix/>
          </a:blip>
          <a:stretch>
            <a:fillRect/>
          </a:stretch>
        </p:blipFill>
        <p:spPr>
          <a:xfrm>
            <a:off x="4129525" y="3278384"/>
            <a:ext cx="3593825" cy="1722279"/>
          </a:xfrm>
          <a:prstGeom prst="rect">
            <a:avLst/>
          </a:prstGeom>
          <a:noFill/>
          <a:ln>
            <a:noFill/>
          </a:ln>
          <a:effectLst>
            <a:outerShdw blurRad="57150" rotWithShape="0" algn="bl" dir="5400000" dist="19050">
              <a:schemeClr val="lt1">
                <a:alpha val="50000"/>
              </a:schemeClr>
            </a:outerShdw>
          </a:effectLst>
        </p:spPr>
      </p:pic>
      <p:sp>
        <p:nvSpPr>
          <p:cNvPr id="126" name="Google Shape;126;p22"/>
          <p:cNvSpPr txBox="1"/>
          <p:nvPr>
            <p:ph idx="1" type="body"/>
          </p:nvPr>
        </p:nvSpPr>
        <p:spPr>
          <a:xfrm>
            <a:off x="472325" y="3514344"/>
            <a:ext cx="3254100" cy="998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 sz="1400">
                <a:solidFill>
                  <a:srgbClr val="C9D1D9"/>
                </a:solidFill>
                <a:latin typeface="Georgia"/>
                <a:ea typeface="Georgia"/>
                <a:cs typeface="Georgia"/>
                <a:sym typeface="Georgia"/>
              </a:rPr>
              <a:t>The </a:t>
            </a:r>
            <a:r>
              <a:rPr lang="en" sz="1400">
                <a:solidFill>
                  <a:srgbClr val="C9D1D9"/>
                </a:solidFill>
                <a:latin typeface="Georgia"/>
                <a:ea typeface="Georgia"/>
                <a:cs typeface="Georgia"/>
                <a:sym typeface="Georgia"/>
              </a:rPr>
              <a:t>second </a:t>
            </a:r>
            <a:r>
              <a:rPr lang="en" sz="1400">
                <a:solidFill>
                  <a:srgbClr val="C9D1D9"/>
                </a:solidFill>
                <a:latin typeface="Georgia"/>
                <a:ea typeface="Georgia"/>
                <a:cs typeface="Georgia"/>
                <a:sym typeface="Georgia"/>
              </a:rPr>
              <a:t>case had additional dense layers added to increase learning with the output from the TF HUB model. We also added in Dropout layers to help deal with overfitting.</a:t>
            </a:r>
            <a:endParaRPr sz="1400">
              <a:solidFill>
                <a:srgbClr val="C9D1D9"/>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Model Selection</a:t>
            </a:r>
            <a:endParaRPr b="1" sz="3000">
              <a:latin typeface="Georgia"/>
              <a:ea typeface="Georgia"/>
              <a:cs typeface="Georgia"/>
              <a:sym typeface="Georgia"/>
            </a:endParaRPr>
          </a:p>
        </p:txBody>
      </p:sp>
      <p:sp>
        <p:nvSpPr>
          <p:cNvPr id="132" name="Google Shape;132;p23"/>
          <p:cNvSpPr txBox="1"/>
          <p:nvPr>
            <p:ph idx="1" type="body"/>
          </p:nvPr>
        </p:nvSpPr>
        <p:spPr>
          <a:xfrm>
            <a:off x="642775" y="1500144"/>
            <a:ext cx="3254100" cy="998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400">
                <a:solidFill>
                  <a:srgbClr val="C9D1D9"/>
                </a:solidFill>
                <a:latin typeface="Georgia"/>
                <a:ea typeface="Georgia"/>
                <a:cs typeface="Georgia"/>
                <a:sym typeface="Georgia"/>
              </a:rPr>
              <a:t>The third case added data augmentation to increase the number of photos that the model could train from.</a:t>
            </a:r>
            <a:endParaRPr sz="1400">
              <a:solidFill>
                <a:srgbClr val="C9D1D9"/>
              </a:solidFill>
              <a:latin typeface="Georgia"/>
              <a:ea typeface="Georgia"/>
              <a:cs typeface="Georgia"/>
              <a:sym typeface="Georgia"/>
            </a:endParaRPr>
          </a:p>
        </p:txBody>
      </p:sp>
      <p:sp>
        <p:nvSpPr>
          <p:cNvPr id="133" name="Google Shape;133;p23"/>
          <p:cNvSpPr txBox="1"/>
          <p:nvPr>
            <p:ph idx="1" type="body"/>
          </p:nvPr>
        </p:nvSpPr>
        <p:spPr>
          <a:xfrm>
            <a:off x="642775" y="3176041"/>
            <a:ext cx="3254100" cy="160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 sz="1400">
                <a:solidFill>
                  <a:srgbClr val="C9D1D9"/>
                </a:solidFill>
                <a:latin typeface="Georgia"/>
                <a:ea typeface="Georgia"/>
                <a:cs typeface="Georgia"/>
                <a:sym typeface="Georgia"/>
              </a:rPr>
              <a:t>The fourth and final case added both extra layers and data augmentation. Since this was a resource-intensive case we only ran it once we knew which parent model we were going to go with.</a:t>
            </a:r>
            <a:endParaRPr sz="1400">
              <a:solidFill>
                <a:srgbClr val="C9D1D9"/>
              </a:solidFill>
              <a:latin typeface="Georgia"/>
              <a:ea typeface="Georgia"/>
              <a:cs typeface="Georgia"/>
              <a:sym typeface="Georgia"/>
            </a:endParaRPr>
          </a:p>
        </p:txBody>
      </p:sp>
      <p:pic>
        <p:nvPicPr>
          <p:cNvPr id="134" name="Google Shape;134;p23"/>
          <p:cNvPicPr preferRelativeResize="0"/>
          <p:nvPr/>
        </p:nvPicPr>
        <p:blipFill>
          <a:blip r:embed="rId3">
            <a:alphaModFix/>
          </a:blip>
          <a:stretch>
            <a:fillRect/>
          </a:stretch>
        </p:blipFill>
        <p:spPr>
          <a:xfrm>
            <a:off x="4319375" y="1160604"/>
            <a:ext cx="3747349" cy="1677471"/>
          </a:xfrm>
          <a:prstGeom prst="rect">
            <a:avLst/>
          </a:prstGeom>
          <a:noFill/>
          <a:ln>
            <a:noFill/>
          </a:ln>
          <a:effectLst>
            <a:outerShdw blurRad="57150" rotWithShape="0" algn="bl" dir="5400000" dist="19050">
              <a:schemeClr val="lt1">
                <a:alpha val="50000"/>
              </a:schemeClr>
            </a:outerShdw>
          </a:effectLst>
        </p:spPr>
      </p:pic>
      <p:pic>
        <p:nvPicPr>
          <p:cNvPr id="135" name="Google Shape;135;p23"/>
          <p:cNvPicPr preferRelativeResize="0"/>
          <p:nvPr/>
        </p:nvPicPr>
        <p:blipFill>
          <a:blip r:embed="rId4">
            <a:alphaModFix/>
          </a:blip>
          <a:stretch>
            <a:fillRect/>
          </a:stretch>
        </p:blipFill>
        <p:spPr>
          <a:xfrm>
            <a:off x="4319375" y="2953400"/>
            <a:ext cx="3747349" cy="2045775"/>
          </a:xfrm>
          <a:prstGeom prst="rect">
            <a:avLst/>
          </a:prstGeom>
          <a:noFill/>
          <a:ln>
            <a:noFill/>
          </a:ln>
          <a:effectLst>
            <a:outerShdw blurRad="57150" rotWithShape="0" algn="bl" dir="5400000" dist="19050">
              <a:schemeClr val="lt1">
                <a:alpha val="50000"/>
              </a:scheme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Model Selection - Base Case Results</a:t>
            </a:r>
            <a:endParaRPr b="1" sz="3000">
              <a:latin typeface="Georgia"/>
              <a:ea typeface="Georgia"/>
              <a:cs typeface="Georgia"/>
              <a:sym typeface="Georgia"/>
            </a:endParaRPr>
          </a:p>
        </p:txBody>
      </p:sp>
      <p:pic>
        <p:nvPicPr>
          <p:cNvPr id="141" name="Google Shape;141;p24"/>
          <p:cNvPicPr preferRelativeResize="0"/>
          <p:nvPr/>
        </p:nvPicPr>
        <p:blipFill rotWithShape="1">
          <a:blip r:embed="rId3">
            <a:alphaModFix/>
          </a:blip>
          <a:srcRect b="39882" l="0" r="0" t="0"/>
          <a:stretch/>
        </p:blipFill>
        <p:spPr>
          <a:xfrm>
            <a:off x="771062" y="1141150"/>
            <a:ext cx="3444714" cy="3701826"/>
          </a:xfrm>
          <a:prstGeom prst="rect">
            <a:avLst/>
          </a:prstGeom>
          <a:noFill/>
          <a:ln>
            <a:noFill/>
          </a:ln>
        </p:spPr>
      </p:pic>
      <p:pic>
        <p:nvPicPr>
          <p:cNvPr id="142" name="Google Shape;142;p24"/>
          <p:cNvPicPr preferRelativeResize="0"/>
          <p:nvPr/>
        </p:nvPicPr>
        <p:blipFill rotWithShape="1">
          <a:blip r:embed="rId3">
            <a:alphaModFix/>
          </a:blip>
          <a:srcRect b="0" l="0" r="0" t="59568"/>
          <a:stretch/>
        </p:blipFill>
        <p:spPr>
          <a:xfrm>
            <a:off x="4379266" y="1371840"/>
            <a:ext cx="4483571" cy="3240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1052550" y="245275"/>
            <a:ext cx="7038900" cy="684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Resnet is the winner!</a:t>
            </a:r>
            <a:endParaRPr b="1" sz="3000">
              <a:latin typeface="Georgia"/>
              <a:ea typeface="Georgia"/>
              <a:cs typeface="Georgia"/>
              <a:sym typeface="Georgia"/>
            </a:endParaRPr>
          </a:p>
        </p:txBody>
      </p:sp>
      <p:pic>
        <p:nvPicPr>
          <p:cNvPr id="148" name="Google Shape;148;p25"/>
          <p:cNvPicPr preferRelativeResize="0"/>
          <p:nvPr/>
        </p:nvPicPr>
        <p:blipFill>
          <a:blip r:embed="rId3">
            <a:alphaModFix/>
          </a:blip>
          <a:stretch>
            <a:fillRect/>
          </a:stretch>
        </p:blipFill>
        <p:spPr>
          <a:xfrm>
            <a:off x="2703773" y="929267"/>
            <a:ext cx="3736451" cy="1410186"/>
          </a:xfrm>
          <a:prstGeom prst="rect">
            <a:avLst/>
          </a:prstGeom>
          <a:noFill/>
          <a:ln>
            <a:noFill/>
          </a:ln>
        </p:spPr>
      </p:pic>
      <p:pic>
        <p:nvPicPr>
          <p:cNvPr id="149" name="Google Shape;149;p25"/>
          <p:cNvPicPr preferRelativeResize="0"/>
          <p:nvPr/>
        </p:nvPicPr>
        <p:blipFill rotWithShape="1">
          <a:blip r:embed="rId4">
            <a:alphaModFix/>
          </a:blip>
          <a:srcRect b="0" l="0" r="0" t="7561"/>
          <a:stretch/>
        </p:blipFill>
        <p:spPr>
          <a:xfrm>
            <a:off x="2703773" y="3758420"/>
            <a:ext cx="3736451" cy="1297496"/>
          </a:xfrm>
          <a:prstGeom prst="rect">
            <a:avLst/>
          </a:prstGeom>
          <a:noFill/>
          <a:ln>
            <a:noFill/>
          </a:ln>
        </p:spPr>
      </p:pic>
      <p:pic>
        <p:nvPicPr>
          <p:cNvPr id="150" name="Google Shape;150;p25"/>
          <p:cNvPicPr preferRelativeResize="0"/>
          <p:nvPr/>
        </p:nvPicPr>
        <p:blipFill>
          <a:blip r:embed="rId5">
            <a:alphaModFix/>
          </a:blip>
          <a:stretch>
            <a:fillRect/>
          </a:stretch>
        </p:blipFill>
        <p:spPr>
          <a:xfrm>
            <a:off x="2703775" y="2379276"/>
            <a:ext cx="3736451" cy="1351152"/>
          </a:xfrm>
          <a:prstGeom prst="rect">
            <a:avLst/>
          </a:prstGeom>
          <a:noFill/>
          <a:ln>
            <a:noFill/>
          </a:ln>
        </p:spPr>
      </p:pic>
      <p:sp>
        <p:nvSpPr>
          <p:cNvPr id="151" name="Google Shape;151;p25"/>
          <p:cNvSpPr txBox="1"/>
          <p:nvPr>
            <p:ph idx="1" type="body"/>
          </p:nvPr>
        </p:nvSpPr>
        <p:spPr>
          <a:xfrm>
            <a:off x="3981900" y="2085242"/>
            <a:ext cx="1180200" cy="417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800">
                <a:solidFill>
                  <a:schemeClr val="dk1"/>
                </a:solidFill>
                <a:latin typeface="Georgia"/>
                <a:ea typeface="Georgia"/>
                <a:cs typeface="Georgia"/>
                <a:sym typeface="Georgia"/>
              </a:rPr>
              <a:t>base_model</a:t>
            </a:r>
            <a:endParaRPr sz="800">
              <a:solidFill>
                <a:schemeClr val="dk1"/>
              </a:solidFill>
              <a:latin typeface="Georgia"/>
              <a:ea typeface="Georgia"/>
              <a:cs typeface="Georgia"/>
              <a:sym typeface="Georgia"/>
            </a:endParaRPr>
          </a:p>
        </p:txBody>
      </p:sp>
      <p:sp>
        <p:nvSpPr>
          <p:cNvPr id="152" name="Google Shape;152;p25"/>
          <p:cNvSpPr txBox="1"/>
          <p:nvPr>
            <p:ph idx="1" type="body"/>
          </p:nvPr>
        </p:nvSpPr>
        <p:spPr>
          <a:xfrm>
            <a:off x="3981900" y="3475422"/>
            <a:ext cx="1180200" cy="417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800">
                <a:solidFill>
                  <a:schemeClr val="dk1"/>
                </a:solidFill>
                <a:latin typeface="Georgia"/>
                <a:ea typeface="Georgia"/>
                <a:cs typeface="Georgia"/>
                <a:sym typeface="Georgia"/>
              </a:rPr>
              <a:t>add_layers</a:t>
            </a:r>
            <a:endParaRPr sz="800">
              <a:solidFill>
                <a:schemeClr val="dk1"/>
              </a:solidFill>
              <a:latin typeface="Georgia"/>
              <a:ea typeface="Georgia"/>
              <a:cs typeface="Georgia"/>
              <a:sym typeface="Georgia"/>
            </a:endParaRPr>
          </a:p>
        </p:txBody>
      </p:sp>
      <p:sp>
        <p:nvSpPr>
          <p:cNvPr id="153" name="Google Shape;153;p25"/>
          <p:cNvSpPr txBox="1"/>
          <p:nvPr>
            <p:ph idx="1" type="body"/>
          </p:nvPr>
        </p:nvSpPr>
        <p:spPr>
          <a:xfrm>
            <a:off x="3981900" y="4806085"/>
            <a:ext cx="1111500" cy="294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800">
                <a:solidFill>
                  <a:schemeClr val="dk1"/>
                </a:solidFill>
                <a:latin typeface="Georgia"/>
                <a:ea typeface="Georgia"/>
                <a:cs typeface="Georgia"/>
                <a:sym typeface="Georgia"/>
              </a:rPr>
              <a:t>with_augmentation</a:t>
            </a:r>
            <a:endParaRPr sz="800">
              <a:solidFill>
                <a:schemeClr val="dk1"/>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1338075" y="332875"/>
            <a:ext cx="7038900" cy="914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Machine Learning </a:t>
            </a:r>
            <a:r>
              <a:rPr b="1" lang="en" sz="3000">
                <a:latin typeface="Georgia"/>
                <a:ea typeface="Georgia"/>
                <a:cs typeface="Georgia"/>
                <a:sym typeface="Georgia"/>
              </a:rPr>
              <a:t>Algorithm</a:t>
            </a:r>
            <a:endParaRPr b="1" sz="3000">
              <a:latin typeface="Georgia"/>
              <a:ea typeface="Georgia"/>
              <a:cs typeface="Georgia"/>
              <a:sym typeface="Georgia"/>
            </a:endParaRPr>
          </a:p>
        </p:txBody>
      </p:sp>
      <p:sp>
        <p:nvSpPr>
          <p:cNvPr id="159" name="Google Shape;159;p26"/>
          <p:cNvSpPr txBox="1"/>
          <p:nvPr>
            <p:ph idx="1" type="body"/>
          </p:nvPr>
        </p:nvSpPr>
        <p:spPr>
          <a:xfrm>
            <a:off x="4572000" y="1365850"/>
            <a:ext cx="4312500" cy="3679200"/>
          </a:xfrm>
          <a:prstGeom prst="rect">
            <a:avLst/>
          </a:prstGeom>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None/>
            </a:pPr>
            <a:r>
              <a:rPr lang="en" sz="2000">
                <a:latin typeface="Georgia"/>
                <a:ea typeface="Georgia"/>
                <a:cs typeface="Georgia"/>
                <a:sym typeface="Georgia"/>
              </a:rPr>
              <a:t>The final model chosen was the “add_layers” model. This does not have data augmentation, but does include Dense layers after </a:t>
            </a:r>
            <a:r>
              <a:rPr lang="en" sz="2000">
                <a:latin typeface="Georgia"/>
                <a:ea typeface="Georgia"/>
                <a:cs typeface="Georgia"/>
                <a:sym typeface="Georgia"/>
              </a:rPr>
              <a:t>the</a:t>
            </a:r>
            <a:r>
              <a:rPr lang="en" sz="2000">
                <a:latin typeface="Georgia"/>
                <a:ea typeface="Georgia"/>
                <a:cs typeface="Georgia"/>
                <a:sym typeface="Georgia"/>
              </a:rPr>
              <a:t> Transfer Learning Models. This needed only 11 epochs, </a:t>
            </a:r>
            <a:r>
              <a:rPr lang="en" sz="2200">
                <a:latin typeface="Georgia"/>
                <a:ea typeface="Georgia"/>
                <a:cs typeface="Georgia"/>
                <a:sym typeface="Georgia"/>
              </a:rPr>
              <a:t>while</a:t>
            </a:r>
            <a:r>
              <a:rPr lang="en" sz="2000">
                <a:latin typeface="Georgia"/>
                <a:ea typeface="Georgia"/>
                <a:cs typeface="Georgia"/>
                <a:sym typeface="Georgia"/>
              </a:rPr>
              <a:t> keeping the learning and validation accuracies high and close to one another. It also avoided overfitting and saw low losses. </a:t>
            </a:r>
            <a:endParaRPr/>
          </a:p>
          <a:p>
            <a:pPr indent="0" lvl="0" marL="0" rtl="0" algn="l">
              <a:spcBef>
                <a:spcPts val="1200"/>
              </a:spcBef>
              <a:spcAft>
                <a:spcPts val="0"/>
              </a:spcAft>
              <a:buNone/>
            </a:pPr>
            <a:r>
              <a:t/>
            </a:r>
            <a:endParaRPr/>
          </a:p>
        </p:txBody>
      </p:sp>
      <p:pic>
        <p:nvPicPr>
          <p:cNvPr id="160" name="Google Shape;160;p26"/>
          <p:cNvPicPr preferRelativeResize="0"/>
          <p:nvPr/>
        </p:nvPicPr>
        <p:blipFill>
          <a:blip r:embed="rId3">
            <a:alphaModFix/>
          </a:blip>
          <a:stretch>
            <a:fillRect/>
          </a:stretch>
        </p:blipFill>
        <p:spPr>
          <a:xfrm>
            <a:off x="583475" y="1310250"/>
            <a:ext cx="3674076" cy="3734799"/>
          </a:xfrm>
          <a:prstGeom prst="rect">
            <a:avLst/>
          </a:prstGeom>
          <a:noFill/>
          <a:ln>
            <a:noFill/>
          </a:ln>
        </p:spPr>
      </p:pic>
      <p:sp>
        <p:nvSpPr>
          <p:cNvPr id="161" name="Google Shape;161;p26"/>
          <p:cNvSpPr/>
          <p:nvPr/>
        </p:nvSpPr>
        <p:spPr>
          <a:xfrm>
            <a:off x="375575" y="2161375"/>
            <a:ext cx="3966600" cy="9639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1297500" y="322725"/>
            <a:ext cx="7038900" cy="914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200">
                <a:latin typeface="Georgia"/>
                <a:ea typeface="Georgia"/>
                <a:cs typeface="Georgia"/>
                <a:sym typeface="Georgia"/>
              </a:rPr>
              <a:t>Model </a:t>
            </a:r>
            <a:r>
              <a:rPr b="1" lang="en" sz="3200">
                <a:latin typeface="Georgia"/>
                <a:ea typeface="Georgia"/>
                <a:cs typeface="Georgia"/>
                <a:sym typeface="Georgia"/>
              </a:rPr>
              <a:t>Outcome</a:t>
            </a:r>
            <a:endParaRPr b="1" sz="3200">
              <a:latin typeface="Georgia"/>
              <a:ea typeface="Georgia"/>
              <a:cs typeface="Georgia"/>
              <a:sym typeface="Georgia"/>
            </a:endParaRPr>
          </a:p>
        </p:txBody>
      </p:sp>
      <p:sp>
        <p:nvSpPr>
          <p:cNvPr id="167" name="Google Shape;167;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Georgia"/>
              <a:buChar char="●"/>
            </a:pPr>
            <a:r>
              <a:rPr lang="en" sz="1600">
                <a:latin typeface="Georgia"/>
                <a:ea typeface="Georgia"/>
                <a:cs typeface="Georgia"/>
                <a:sym typeface="Georgia"/>
              </a:rPr>
              <a:t>We were aiming to be able to predict the breed from an image using the trained model with around 80% accuracy.</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The model we have chosen was able to achieve a validation </a:t>
            </a:r>
            <a:r>
              <a:rPr lang="en" sz="1600">
                <a:latin typeface="Georgia"/>
                <a:ea typeface="Georgia"/>
                <a:cs typeface="Georgia"/>
                <a:sym typeface="Georgia"/>
              </a:rPr>
              <a:t>accuracy</a:t>
            </a:r>
            <a:r>
              <a:rPr lang="en" sz="1600">
                <a:latin typeface="Georgia"/>
                <a:ea typeface="Georgia"/>
                <a:cs typeface="Georgia"/>
                <a:sym typeface="Georgia"/>
              </a:rPr>
              <a:t> above the </a:t>
            </a:r>
            <a:r>
              <a:rPr lang="en" sz="1600">
                <a:latin typeface="Georgia"/>
                <a:ea typeface="Georgia"/>
                <a:cs typeface="Georgia"/>
                <a:sym typeface="Georgia"/>
              </a:rPr>
              <a:t>required</a:t>
            </a:r>
            <a:r>
              <a:rPr lang="en" sz="1600">
                <a:latin typeface="Georgia"/>
                <a:ea typeface="Georgia"/>
                <a:cs typeface="Georgia"/>
                <a:sym typeface="Georgia"/>
              </a:rPr>
              <a:t> limit, achieving </a:t>
            </a:r>
            <a:r>
              <a:rPr lang="en" sz="1600">
                <a:latin typeface="Georgia"/>
                <a:ea typeface="Georgia"/>
                <a:cs typeface="Georgia"/>
                <a:sym typeface="Georgia"/>
              </a:rPr>
              <a:t>87% </a:t>
            </a:r>
            <a:r>
              <a:rPr lang="en" sz="1600">
                <a:latin typeface="Georgia"/>
                <a:ea typeface="Georgia"/>
                <a:cs typeface="Georgia"/>
                <a:sym typeface="Georgia"/>
              </a:rPr>
              <a:t>validation accuracy</a:t>
            </a:r>
            <a:r>
              <a:rPr lang="en" sz="1600">
                <a:latin typeface="Georgia"/>
                <a:ea typeface="Georgia"/>
                <a:cs typeface="Georgia"/>
                <a:sym typeface="Georgia"/>
              </a:rPr>
              <a:t>.</a:t>
            </a:r>
            <a:endParaRPr sz="1600">
              <a:latin typeface="Georgia"/>
              <a:ea typeface="Georgia"/>
              <a:cs typeface="Georgia"/>
              <a:sym typeface="Georgia"/>
            </a:endParaRPr>
          </a:p>
          <a:p>
            <a:pPr indent="-330200" lvl="1" marL="914400" rtl="0" algn="l">
              <a:spcBef>
                <a:spcPts val="0"/>
              </a:spcBef>
              <a:spcAft>
                <a:spcPts val="0"/>
              </a:spcAft>
              <a:buSzPts val="1600"/>
              <a:buFont typeface="Georgia"/>
              <a:buChar char="○"/>
            </a:pPr>
            <a:r>
              <a:rPr lang="en" sz="1600">
                <a:latin typeface="Georgia"/>
                <a:ea typeface="Georgia"/>
                <a:cs typeface="Georgia"/>
                <a:sym typeface="Georgia"/>
              </a:rPr>
              <a:t>There does seem to be a limitation with the model, in that it does best with purebred dogs rather than dogs who are mixed breed.</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87900" y="21747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Georgia"/>
                <a:ea typeface="Georgia"/>
                <a:cs typeface="Georgia"/>
                <a:sym typeface="Georgia"/>
              </a:rPr>
              <a:t>Model </a:t>
            </a:r>
            <a:r>
              <a:rPr b="1" lang="en">
                <a:latin typeface="Georgia"/>
                <a:ea typeface="Georgia"/>
                <a:cs typeface="Georgia"/>
                <a:sym typeface="Georgia"/>
              </a:rPr>
              <a:t>Results</a:t>
            </a:r>
            <a:endParaRPr b="1">
              <a:latin typeface="Georgia"/>
              <a:ea typeface="Georgia"/>
              <a:cs typeface="Georgia"/>
              <a:sym typeface="Georgia"/>
            </a:endParaRPr>
          </a:p>
        </p:txBody>
      </p:sp>
      <p:sp>
        <p:nvSpPr>
          <p:cNvPr id="173" name="Google Shape;173;p28"/>
          <p:cNvSpPr txBox="1"/>
          <p:nvPr>
            <p:ph idx="1" type="body"/>
          </p:nvPr>
        </p:nvSpPr>
        <p:spPr>
          <a:xfrm>
            <a:off x="311700" y="1152475"/>
            <a:ext cx="4265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28"/>
          <p:cNvPicPr preferRelativeResize="0"/>
          <p:nvPr/>
        </p:nvPicPr>
        <p:blipFill>
          <a:blip r:embed="rId3">
            <a:alphaModFix/>
          </a:blip>
          <a:stretch>
            <a:fillRect/>
          </a:stretch>
        </p:blipFill>
        <p:spPr>
          <a:xfrm>
            <a:off x="225575" y="1230275"/>
            <a:ext cx="4265748" cy="3260826"/>
          </a:xfrm>
          <a:prstGeom prst="rect">
            <a:avLst/>
          </a:prstGeom>
          <a:noFill/>
          <a:ln>
            <a:noFill/>
          </a:ln>
        </p:spPr>
      </p:pic>
      <p:sp>
        <p:nvSpPr>
          <p:cNvPr id="175" name="Google Shape;175;p28"/>
          <p:cNvSpPr txBox="1"/>
          <p:nvPr/>
        </p:nvSpPr>
        <p:spPr>
          <a:xfrm>
            <a:off x="5623400" y="1501225"/>
            <a:ext cx="25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6" name="Google Shape;176;p28"/>
          <p:cNvPicPr preferRelativeResize="0"/>
          <p:nvPr/>
        </p:nvPicPr>
        <p:blipFill>
          <a:blip r:embed="rId4">
            <a:alphaModFix/>
          </a:blip>
          <a:stretch>
            <a:fillRect/>
          </a:stretch>
        </p:blipFill>
        <p:spPr>
          <a:xfrm>
            <a:off x="4715375" y="1730625"/>
            <a:ext cx="4162488" cy="3260825"/>
          </a:xfrm>
          <a:prstGeom prst="rect">
            <a:avLst/>
          </a:prstGeom>
          <a:noFill/>
          <a:ln>
            <a:noFill/>
          </a:ln>
        </p:spPr>
      </p:pic>
      <p:sp>
        <p:nvSpPr>
          <p:cNvPr id="177" name="Google Shape;177;p28"/>
          <p:cNvSpPr txBox="1"/>
          <p:nvPr/>
        </p:nvSpPr>
        <p:spPr>
          <a:xfrm>
            <a:off x="106825" y="4491100"/>
            <a:ext cx="438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Georgia"/>
                <a:ea typeface="Georgia"/>
                <a:cs typeface="Georgia"/>
                <a:sym typeface="Georgia"/>
              </a:rPr>
              <a:t>Predicted Italian Greyhound with 59.72% confidence</a:t>
            </a:r>
            <a:endParaRPr b="1">
              <a:solidFill>
                <a:schemeClr val="dk1"/>
              </a:solidFill>
              <a:latin typeface="Georgia"/>
              <a:ea typeface="Georgia"/>
              <a:cs typeface="Georgia"/>
              <a:sym typeface="Georgia"/>
            </a:endParaRPr>
          </a:p>
        </p:txBody>
      </p:sp>
      <p:sp>
        <p:nvSpPr>
          <p:cNvPr id="178" name="Google Shape;178;p28"/>
          <p:cNvSpPr txBox="1"/>
          <p:nvPr/>
        </p:nvSpPr>
        <p:spPr>
          <a:xfrm>
            <a:off x="4715375" y="1084125"/>
            <a:ext cx="4293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Georgia"/>
                <a:ea typeface="Georgia"/>
                <a:cs typeface="Georgia"/>
                <a:sym typeface="Georgia"/>
              </a:rPr>
              <a:t>Predicted Pembroke Corgi with 96.75% confidence</a:t>
            </a:r>
            <a:endParaRPr b="1" sz="1500">
              <a:solidFill>
                <a:schemeClr val="dk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User Interface and Model Deployment</a:t>
            </a:r>
            <a:endParaRPr>
              <a:latin typeface="Georgia"/>
              <a:ea typeface="Georgia"/>
              <a:cs typeface="Georgia"/>
              <a:sym typeface="Georgia"/>
            </a:endParaRPr>
          </a:p>
        </p:txBody>
      </p:sp>
      <p:sp>
        <p:nvSpPr>
          <p:cNvPr id="184" name="Google Shape;184;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SzPts val="2000"/>
              <a:buFont typeface="Georgia"/>
              <a:buChar char="●"/>
            </a:pPr>
            <a:r>
              <a:rPr lang="en" sz="2000">
                <a:latin typeface="Georgia"/>
                <a:ea typeface="Georgia"/>
                <a:cs typeface="Georgia"/>
                <a:sym typeface="Georgia"/>
              </a:rPr>
              <a:t>Website Design</a:t>
            </a:r>
            <a:endParaRPr sz="2000">
              <a:latin typeface="Georgia"/>
              <a:ea typeface="Georgia"/>
              <a:cs typeface="Georgia"/>
              <a:sym typeface="Georgia"/>
            </a:endParaRPr>
          </a:p>
          <a:p>
            <a:pPr indent="-355600" lvl="0" marL="457200" rtl="0" algn="l">
              <a:lnSpc>
                <a:spcPct val="150000"/>
              </a:lnSpc>
              <a:spcBef>
                <a:spcPts val="0"/>
              </a:spcBef>
              <a:spcAft>
                <a:spcPts val="0"/>
              </a:spcAft>
              <a:buSzPts val="2000"/>
              <a:buFont typeface="Georgia"/>
              <a:buChar char="●"/>
            </a:pPr>
            <a:r>
              <a:rPr lang="en" sz="2000">
                <a:latin typeface="Georgia"/>
                <a:ea typeface="Georgia"/>
                <a:cs typeface="Georgia"/>
                <a:sym typeface="Georgia"/>
              </a:rPr>
              <a:t>Flask app</a:t>
            </a:r>
            <a:endParaRPr sz="2000">
              <a:latin typeface="Georgia"/>
              <a:ea typeface="Georgia"/>
              <a:cs typeface="Georgia"/>
              <a:sym typeface="Georgia"/>
            </a:endParaRPr>
          </a:p>
          <a:p>
            <a:pPr indent="-355600" lvl="0" marL="457200" rtl="0" algn="l">
              <a:lnSpc>
                <a:spcPct val="150000"/>
              </a:lnSpc>
              <a:spcBef>
                <a:spcPts val="0"/>
              </a:spcBef>
              <a:spcAft>
                <a:spcPts val="0"/>
              </a:spcAft>
              <a:buSzPts val="2000"/>
              <a:buFont typeface="Georgia"/>
              <a:buChar char="●"/>
            </a:pPr>
            <a:r>
              <a:rPr lang="en" sz="2000">
                <a:latin typeface="Georgia"/>
                <a:ea typeface="Georgia"/>
                <a:cs typeface="Georgia"/>
                <a:sym typeface="Georgia"/>
              </a:rPr>
              <a:t>Web hosting services</a:t>
            </a:r>
            <a:endParaRPr sz="2000">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Georgia"/>
                <a:ea typeface="Georgia"/>
                <a:cs typeface="Georgia"/>
                <a:sym typeface="Georgia"/>
              </a:rPr>
              <a:t>Website Design</a:t>
            </a:r>
            <a:endParaRPr b="1">
              <a:latin typeface="Georgia"/>
              <a:ea typeface="Georgia"/>
              <a:cs typeface="Georgia"/>
              <a:sym typeface="Georgia"/>
            </a:endParaRPr>
          </a:p>
        </p:txBody>
      </p:sp>
      <p:sp>
        <p:nvSpPr>
          <p:cNvPr id="190" name="Google Shape;190;p30"/>
          <p:cNvSpPr txBox="1"/>
          <p:nvPr>
            <p:ph idx="1" type="body"/>
          </p:nvPr>
        </p:nvSpPr>
        <p:spPr>
          <a:xfrm>
            <a:off x="387900" y="1294725"/>
            <a:ext cx="8368200" cy="3273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Create a </a:t>
            </a:r>
            <a:r>
              <a:rPr lang="en">
                <a:latin typeface="Georgia"/>
                <a:ea typeface="Georgia"/>
                <a:cs typeface="Georgia"/>
                <a:sym typeface="Georgia"/>
              </a:rPr>
              <a:t>Blueprint</a:t>
            </a:r>
            <a:r>
              <a:rPr lang="en">
                <a:latin typeface="Georgia"/>
                <a:ea typeface="Georgia"/>
                <a:cs typeface="Georgia"/>
                <a:sym typeface="Georgia"/>
              </a:rPr>
              <a:t> for Website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Three pages: Main page, Breed Results page, About us page</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Main Page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Includes a brief explanation of our purpose.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A button that takes the user to the upload section. </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The Power point with a more indepth look at our work </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Breed Results page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This page includes an upload section</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It will return its estimation on the breed here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The user can then use the drop down menu to gain more information about that breed or any other in the set</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About Us page</a:t>
            </a:r>
            <a:endParaRPr>
              <a:latin typeface="Georgia"/>
              <a:ea typeface="Georgia"/>
              <a:cs typeface="Georgia"/>
              <a:sym typeface="Georgia"/>
            </a:endParaRPr>
          </a:p>
          <a:p>
            <a:pPr indent="-317500" lvl="1" marL="914400" rtl="0" algn="l">
              <a:spcBef>
                <a:spcPts val="0"/>
              </a:spcBef>
              <a:spcAft>
                <a:spcPts val="0"/>
              </a:spcAft>
              <a:buSzPts val="1400"/>
              <a:buFont typeface="Georgia"/>
              <a:buAutoNum type="alphaLcPeriod"/>
            </a:pPr>
            <a:r>
              <a:rPr lang="en">
                <a:latin typeface="Georgia"/>
                <a:ea typeface="Georgia"/>
                <a:cs typeface="Georgia"/>
                <a:sym typeface="Georgia"/>
              </a:rPr>
              <a:t>This page includes each team mate and a brief description </a:t>
            </a:r>
            <a:endParaRPr>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486950" y="21747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Georgia"/>
                <a:ea typeface="Georgia"/>
                <a:cs typeface="Georgia"/>
                <a:sym typeface="Georgia"/>
              </a:rPr>
              <a:t>Process</a:t>
            </a:r>
            <a:endParaRPr b="1">
              <a:latin typeface="Georgia"/>
              <a:ea typeface="Georgia"/>
              <a:cs typeface="Georgia"/>
              <a:sym typeface="Georgia"/>
            </a:endParaRPr>
          </a:p>
        </p:txBody>
      </p:sp>
      <p:sp>
        <p:nvSpPr>
          <p:cNvPr id="196" name="Google Shape;196;p31"/>
          <p:cNvSpPr txBox="1"/>
          <p:nvPr>
            <p:ph idx="1" type="body"/>
          </p:nvPr>
        </p:nvSpPr>
        <p:spPr>
          <a:xfrm>
            <a:off x="387900" y="903575"/>
            <a:ext cx="8368200" cy="41004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t/>
            </a:r>
            <a:endParaRPr>
              <a:latin typeface="Georgia"/>
              <a:ea typeface="Georgia"/>
              <a:cs typeface="Georgia"/>
              <a:sym typeface="Georgia"/>
            </a:endParaRPr>
          </a:p>
          <a:p>
            <a:pPr indent="-342900" lvl="0" marL="457200" rtl="0" algn="l">
              <a:spcBef>
                <a:spcPts val="1200"/>
              </a:spcBef>
              <a:spcAft>
                <a:spcPts val="0"/>
              </a:spcAft>
              <a:buSzPts val="1800"/>
              <a:buFont typeface="Georgia"/>
              <a:buChar char="●"/>
            </a:pPr>
            <a:r>
              <a:rPr lang="en">
                <a:latin typeface="Georgia"/>
                <a:ea typeface="Georgia"/>
                <a:cs typeface="Georgia"/>
                <a:sym typeface="Georgia"/>
              </a:rPr>
              <a:t>Construct the web pages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Alter the dataset to be used as a JSON file</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Remove a number of breeds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Remove unneeded columns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Convert it to a JSON file</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Create a table </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Create code to pull from the JSON file </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Display it in the table</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Connect the ML model to the Web page</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Use python in flask app</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Deploy the </a:t>
            </a:r>
            <a:r>
              <a:rPr lang="en">
                <a:latin typeface="Georgia"/>
                <a:ea typeface="Georgia"/>
                <a:cs typeface="Georgia"/>
                <a:sym typeface="Georgia"/>
              </a:rPr>
              <a:t>Web Page</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Attempted to host our flask app through Heroku</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Attempted to host our flask app through GoDaddy</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Final solution: host flask app through private virtual machine</a:t>
            </a:r>
            <a:endParaRPr>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ctrTitle"/>
          </p:nvPr>
        </p:nvSpPr>
        <p:spPr>
          <a:xfrm>
            <a:off x="500050" y="-246875"/>
            <a:ext cx="8520600" cy="951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400">
                <a:latin typeface="Georgia"/>
                <a:ea typeface="Georgia"/>
                <a:cs typeface="Georgia"/>
                <a:sym typeface="Georgia"/>
              </a:rPr>
              <a:t>Project Objective &amp; Approach</a:t>
            </a:r>
            <a:endParaRPr b="1" sz="3400">
              <a:latin typeface="Georgia"/>
              <a:ea typeface="Georgia"/>
              <a:cs typeface="Georgia"/>
              <a:sym typeface="Georgia"/>
            </a:endParaRPr>
          </a:p>
        </p:txBody>
      </p:sp>
      <p:sp>
        <p:nvSpPr>
          <p:cNvPr id="71" name="Google Shape;71;p14"/>
          <p:cNvSpPr txBox="1"/>
          <p:nvPr>
            <p:ph idx="1" type="subTitle"/>
          </p:nvPr>
        </p:nvSpPr>
        <p:spPr>
          <a:xfrm rot="680">
            <a:off x="1537200" y="903200"/>
            <a:ext cx="6069600" cy="3200100"/>
          </a:xfrm>
          <a:prstGeom prst="rect">
            <a:avLst/>
          </a:prstGeom>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Objective</a:t>
            </a:r>
            <a:endParaRPr sz="1700">
              <a:solidFill>
                <a:schemeClr val="dk1"/>
              </a:solidFill>
              <a:latin typeface="Georgia"/>
              <a:ea typeface="Georgia"/>
              <a:cs typeface="Georgia"/>
              <a:sym typeface="Georgia"/>
            </a:endParaRPr>
          </a:p>
          <a:p>
            <a:pPr indent="-336550" lvl="1" marL="914400" rtl="0" algn="l">
              <a:lnSpc>
                <a:spcPct val="115000"/>
              </a:lnSpc>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To create a platform for users to submit an image of a dog and have the model return the breed of that dog. </a:t>
            </a:r>
            <a:endParaRPr sz="1700">
              <a:solidFill>
                <a:schemeClr val="dk1"/>
              </a:solidFill>
              <a:latin typeface="Georgia"/>
              <a:ea typeface="Georgia"/>
              <a:cs typeface="Georgia"/>
              <a:sym typeface="Georgia"/>
            </a:endParaRPr>
          </a:p>
          <a:p>
            <a:pPr indent="-336550" lvl="0" marL="457200" rtl="0" algn="l">
              <a:lnSpc>
                <a:spcPct val="115000"/>
              </a:lnSpc>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Approach</a:t>
            </a:r>
            <a:endParaRPr sz="1700">
              <a:solidFill>
                <a:schemeClr val="dk1"/>
              </a:solidFill>
              <a:latin typeface="Georgia"/>
              <a:ea typeface="Georgia"/>
              <a:cs typeface="Georgia"/>
              <a:sym typeface="Georgia"/>
            </a:endParaRPr>
          </a:p>
          <a:p>
            <a:pPr indent="-336550" lvl="2" marL="1371600" rtl="0" algn="l">
              <a:lnSpc>
                <a:spcPct val="115000"/>
              </a:lnSpc>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The </a:t>
            </a:r>
            <a:r>
              <a:rPr b="1" lang="en" sz="1700">
                <a:solidFill>
                  <a:schemeClr val="dk1"/>
                </a:solidFill>
                <a:latin typeface="Georgia"/>
                <a:ea typeface="Georgia"/>
                <a:cs typeface="Georgia"/>
                <a:sym typeface="Georgia"/>
              </a:rPr>
              <a:t>Convolution Deep Learning </a:t>
            </a:r>
            <a:r>
              <a:rPr lang="en" sz="1700">
                <a:solidFill>
                  <a:schemeClr val="dk1"/>
                </a:solidFill>
                <a:latin typeface="Georgia"/>
                <a:ea typeface="Georgia"/>
                <a:cs typeface="Georgia"/>
                <a:sym typeface="Georgia"/>
              </a:rPr>
              <a:t>model that will correctly predict the breed of the dog with at least an 80% validation accuracy level.</a:t>
            </a:r>
            <a:endParaRPr sz="1700">
              <a:solidFill>
                <a:srgbClr val="000000"/>
              </a:solidFill>
              <a:latin typeface="Arial"/>
              <a:ea typeface="Arial"/>
              <a:cs typeface="Arial"/>
              <a:sym typeface="Arial"/>
            </a:endParaRPr>
          </a:p>
          <a:p>
            <a:pPr indent="-336550" lvl="2" marL="1371600" rtl="0" algn="l">
              <a:lnSpc>
                <a:spcPct val="115000"/>
              </a:lnSpc>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Create a web app to present the results with the breed name alongside some basic information.</a:t>
            </a:r>
            <a:endParaRPr sz="1700">
              <a:latin typeface="Georgia"/>
              <a:ea typeface="Georgia"/>
              <a:cs typeface="Georgia"/>
              <a:sym typeface="Georgia"/>
            </a:endParaRPr>
          </a:p>
          <a:p>
            <a:pPr indent="0" lvl="0" marL="0" rtl="0" algn="l">
              <a:lnSpc>
                <a:spcPct val="115000"/>
              </a:lnSpc>
              <a:spcBef>
                <a:spcPts val="1400"/>
              </a:spcBef>
              <a:spcAft>
                <a:spcPts val="0"/>
              </a:spcAft>
              <a:buNone/>
            </a:pPr>
            <a:r>
              <a:t/>
            </a:r>
            <a:endParaRPr sz="17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None/>
            </a:pPr>
            <a:r>
              <a:t/>
            </a:r>
            <a:endParaRPr sz="1700">
              <a:solidFill>
                <a:srgbClr val="000000"/>
              </a:solidFill>
            </a:endParaRPr>
          </a:p>
          <a:p>
            <a:pPr indent="0" lvl="0" marL="0" rtl="0" algn="ctr">
              <a:spcBef>
                <a:spcPts val="0"/>
              </a:spcBef>
              <a:spcAft>
                <a:spcPts val="0"/>
              </a:spcAft>
              <a:buNone/>
            </a:pPr>
            <a:r>
              <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Conclusion</a:t>
            </a:r>
            <a:endParaRPr b="1" sz="3000">
              <a:latin typeface="Georgia"/>
              <a:ea typeface="Georgia"/>
              <a:cs typeface="Georgia"/>
              <a:sym typeface="Georgia"/>
            </a:endParaRPr>
          </a:p>
        </p:txBody>
      </p:sp>
      <p:sp>
        <p:nvSpPr>
          <p:cNvPr id="202" name="Google Shape;202;p32"/>
          <p:cNvSpPr txBox="1"/>
          <p:nvPr>
            <p:ph idx="1" type="body"/>
          </p:nvPr>
        </p:nvSpPr>
        <p:spPr>
          <a:xfrm>
            <a:off x="1297500" y="1066600"/>
            <a:ext cx="7448100" cy="38469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Font typeface="Georgia"/>
              <a:buChar char="❖"/>
            </a:pPr>
            <a:r>
              <a:rPr lang="en" sz="2000">
                <a:latin typeface="Georgia"/>
                <a:ea typeface="Georgia"/>
                <a:cs typeface="Georgia"/>
                <a:sym typeface="Georgia"/>
              </a:rPr>
              <a:t>Success:</a:t>
            </a:r>
            <a:endParaRPr sz="2000">
              <a:latin typeface="Georgia"/>
              <a:ea typeface="Georgia"/>
              <a:cs typeface="Georgia"/>
              <a:sym typeface="Georgia"/>
            </a:endParaRPr>
          </a:p>
          <a:p>
            <a:pPr indent="-342900" lvl="1" marL="914400" rtl="0" algn="l">
              <a:lnSpc>
                <a:spcPct val="100000"/>
              </a:lnSpc>
              <a:spcBef>
                <a:spcPts val="1000"/>
              </a:spcBef>
              <a:spcAft>
                <a:spcPts val="0"/>
              </a:spcAft>
              <a:buSzPts val="1800"/>
              <a:buFont typeface="Georgia"/>
              <a:buChar char="➢"/>
            </a:pPr>
            <a:r>
              <a:rPr lang="en" sz="1800">
                <a:latin typeface="Georgia"/>
                <a:ea typeface="Georgia"/>
                <a:cs typeface="Georgia"/>
                <a:sym typeface="Georgia"/>
              </a:rPr>
              <a:t>Purebred</a:t>
            </a:r>
            <a:r>
              <a:rPr lang="en" sz="1800">
                <a:latin typeface="Georgia"/>
                <a:ea typeface="Georgia"/>
                <a:cs typeface="Georgia"/>
                <a:sym typeface="Georgia"/>
              </a:rPr>
              <a:t> vs Mixed Breed</a:t>
            </a:r>
            <a:endParaRPr sz="2000">
              <a:latin typeface="Georgia"/>
              <a:ea typeface="Georgia"/>
              <a:cs typeface="Georgia"/>
              <a:sym typeface="Georgia"/>
            </a:endParaRPr>
          </a:p>
          <a:p>
            <a:pPr indent="-355600" lvl="0" marL="457200" rtl="0" algn="l">
              <a:lnSpc>
                <a:spcPct val="100000"/>
              </a:lnSpc>
              <a:spcBef>
                <a:spcPts val="1000"/>
              </a:spcBef>
              <a:spcAft>
                <a:spcPts val="0"/>
              </a:spcAft>
              <a:buSzPts val="2000"/>
              <a:buFont typeface="Georgia"/>
              <a:buChar char="❖"/>
            </a:pPr>
            <a:r>
              <a:rPr lang="en" sz="2000">
                <a:latin typeface="Georgia"/>
                <a:ea typeface="Georgia"/>
                <a:cs typeface="Georgia"/>
                <a:sym typeface="Georgia"/>
              </a:rPr>
              <a:t>Issues:</a:t>
            </a:r>
            <a:endParaRPr sz="2000">
              <a:latin typeface="Georgia"/>
              <a:ea typeface="Georgia"/>
              <a:cs typeface="Georgia"/>
              <a:sym typeface="Georgia"/>
            </a:endParaRPr>
          </a:p>
          <a:p>
            <a:pPr indent="-342900" lvl="1" marL="914400" rtl="0" algn="l">
              <a:lnSpc>
                <a:spcPct val="100000"/>
              </a:lnSpc>
              <a:spcBef>
                <a:spcPts val="1000"/>
              </a:spcBef>
              <a:spcAft>
                <a:spcPts val="0"/>
              </a:spcAft>
              <a:buSzPts val="1800"/>
              <a:buFont typeface="Georgia"/>
              <a:buChar char="➢"/>
            </a:pPr>
            <a:r>
              <a:rPr lang="en" sz="1800">
                <a:latin typeface="Georgia"/>
                <a:ea typeface="Georgia"/>
                <a:cs typeface="Georgia"/>
                <a:sym typeface="Georgia"/>
              </a:rPr>
              <a:t>With Mixed Breed</a:t>
            </a:r>
            <a:endParaRPr sz="2000">
              <a:latin typeface="Georgia"/>
              <a:ea typeface="Georgia"/>
              <a:cs typeface="Georgia"/>
              <a:sym typeface="Georgia"/>
            </a:endParaRPr>
          </a:p>
          <a:p>
            <a:pPr indent="-355600" lvl="0" marL="457200" rtl="0" algn="l">
              <a:lnSpc>
                <a:spcPct val="100000"/>
              </a:lnSpc>
              <a:spcBef>
                <a:spcPts val="1000"/>
              </a:spcBef>
              <a:spcAft>
                <a:spcPts val="0"/>
              </a:spcAft>
              <a:buSzPts val="2000"/>
              <a:buFont typeface="Georgia"/>
              <a:buChar char="❖"/>
            </a:pPr>
            <a:r>
              <a:rPr lang="en" sz="2000">
                <a:latin typeface="Georgia"/>
                <a:ea typeface="Georgia"/>
                <a:cs typeface="Georgia"/>
                <a:sym typeface="Georgia"/>
              </a:rPr>
              <a:t>Model Improvements:</a:t>
            </a:r>
            <a:endParaRPr sz="2000">
              <a:latin typeface="Georgia"/>
              <a:ea typeface="Georgia"/>
              <a:cs typeface="Georgia"/>
              <a:sym typeface="Georgia"/>
            </a:endParaRPr>
          </a:p>
          <a:p>
            <a:pPr indent="-342900" lvl="1" marL="914400" rtl="0" algn="l">
              <a:lnSpc>
                <a:spcPct val="100000"/>
              </a:lnSpc>
              <a:spcBef>
                <a:spcPts val="1000"/>
              </a:spcBef>
              <a:spcAft>
                <a:spcPts val="0"/>
              </a:spcAft>
              <a:buSzPts val="1800"/>
              <a:buFont typeface="Georgia"/>
              <a:buChar char="➢"/>
            </a:pPr>
            <a:r>
              <a:rPr lang="en" sz="1800">
                <a:latin typeface="Georgia"/>
                <a:ea typeface="Georgia"/>
                <a:cs typeface="Georgia"/>
                <a:sym typeface="Georgia"/>
              </a:rPr>
              <a:t>Add more data</a:t>
            </a:r>
            <a:endParaRPr sz="1800">
              <a:latin typeface="Georgia"/>
              <a:ea typeface="Georgia"/>
              <a:cs typeface="Georgia"/>
              <a:sym typeface="Georgia"/>
            </a:endParaRPr>
          </a:p>
          <a:p>
            <a:pPr indent="-342900" lvl="1" marL="914400" rtl="0" algn="l">
              <a:lnSpc>
                <a:spcPct val="100000"/>
              </a:lnSpc>
              <a:spcBef>
                <a:spcPts val="1000"/>
              </a:spcBef>
              <a:spcAft>
                <a:spcPts val="0"/>
              </a:spcAft>
              <a:buSzPts val="1800"/>
              <a:buFont typeface="Georgia"/>
              <a:buChar char="➢"/>
            </a:pPr>
            <a:r>
              <a:rPr lang="en" sz="1800">
                <a:latin typeface="Georgia"/>
                <a:ea typeface="Georgia"/>
                <a:cs typeface="Georgia"/>
                <a:sym typeface="Georgia"/>
              </a:rPr>
              <a:t>Include annotations in code</a:t>
            </a:r>
            <a:endParaRPr sz="1800">
              <a:latin typeface="Georgia"/>
              <a:ea typeface="Georgia"/>
              <a:cs typeface="Georgia"/>
              <a:sym typeface="Georgia"/>
            </a:endParaRPr>
          </a:p>
          <a:p>
            <a:pPr indent="-342900" lvl="0" marL="457200" rtl="0" algn="l">
              <a:lnSpc>
                <a:spcPct val="100000"/>
              </a:lnSpc>
              <a:spcBef>
                <a:spcPts val="1000"/>
              </a:spcBef>
              <a:spcAft>
                <a:spcPts val="0"/>
              </a:spcAft>
              <a:buSzPts val="1800"/>
              <a:buFont typeface="Georgia"/>
              <a:buChar char="❖"/>
            </a:pPr>
            <a:r>
              <a:rPr lang="en">
                <a:latin typeface="Georgia"/>
                <a:ea typeface="Georgia"/>
                <a:cs typeface="Georgia"/>
                <a:sym typeface="Georgia"/>
              </a:rPr>
              <a:t>Questions?</a:t>
            </a:r>
            <a:endParaRPr>
              <a:latin typeface="Georgia"/>
              <a:ea typeface="Georgia"/>
              <a:cs typeface="Georgia"/>
              <a:sym typeface="Georgia"/>
            </a:endParaRPr>
          </a:p>
          <a:p>
            <a:pPr indent="-342900" lvl="0" marL="457200" rtl="0" algn="l">
              <a:lnSpc>
                <a:spcPct val="100000"/>
              </a:lnSpc>
              <a:spcBef>
                <a:spcPts val="1000"/>
              </a:spcBef>
              <a:spcAft>
                <a:spcPts val="1000"/>
              </a:spcAft>
              <a:buSzPts val="1800"/>
              <a:buFont typeface="Georgia"/>
              <a:buChar char="❖"/>
            </a:pPr>
            <a:r>
              <a:rPr lang="en">
                <a:latin typeface="Georgia"/>
                <a:ea typeface="Georgia"/>
                <a:cs typeface="Georgia"/>
                <a:sym typeface="Georgia"/>
              </a:rPr>
              <a:t>Examples from the class</a:t>
            </a:r>
            <a:endParaRPr>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idx="1" type="body"/>
          </p:nvPr>
        </p:nvSpPr>
        <p:spPr>
          <a:xfrm>
            <a:off x="442975" y="1153025"/>
            <a:ext cx="8701200" cy="3848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Georgia"/>
              <a:buChar char="●"/>
            </a:pPr>
            <a:r>
              <a:rPr lang="en" sz="1900">
                <a:highlight>
                  <a:schemeClr val="lt1"/>
                </a:highlight>
                <a:latin typeface="Georgia"/>
                <a:ea typeface="Georgia"/>
                <a:cs typeface="Georgia"/>
                <a:sym typeface="Georgia"/>
              </a:rPr>
              <a:t>Images of 113 different dog breeds with multiple images per breed type provided by:</a:t>
            </a:r>
            <a:endParaRPr sz="1900">
              <a:highlight>
                <a:schemeClr val="lt1"/>
              </a:highlight>
              <a:latin typeface="Georgia"/>
              <a:ea typeface="Georgia"/>
              <a:cs typeface="Georgia"/>
              <a:sym typeface="Georgia"/>
            </a:endParaRPr>
          </a:p>
          <a:p>
            <a:pPr indent="-349250" lvl="1" marL="914400" rtl="0" algn="l">
              <a:spcBef>
                <a:spcPts val="0"/>
              </a:spcBef>
              <a:spcAft>
                <a:spcPts val="0"/>
              </a:spcAft>
              <a:buClr>
                <a:srgbClr val="00FFFF"/>
              </a:buClr>
              <a:buSzPts val="1900"/>
              <a:buFont typeface="Georgia"/>
              <a:buChar char="○"/>
            </a:pPr>
            <a:r>
              <a:rPr lang="en" sz="1900">
                <a:solidFill>
                  <a:srgbClr val="00FFFF"/>
                </a:solidFill>
                <a:highlight>
                  <a:schemeClr val="lt1"/>
                </a:highlight>
                <a:uFill>
                  <a:noFill/>
                </a:uFill>
                <a:latin typeface="Georgia"/>
                <a:ea typeface="Georgia"/>
                <a:cs typeface="Georgia"/>
                <a:sym typeface="Georgia"/>
                <a:hlinkClick r:id="rId3">
                  <a:extLst>
                    <a:ext uri="{A12FA001-AC4F-418D-AE19-62706E023703}">
                      <ahyp:hlinkClr val="tx"/>
                    </a:ext>
                  </a:extLst>
                </a:hlinkClick>
              </a:rPr>
              <a:t>https://www.kaggle.com/datasets/jessicali9530/stanford-dogs-dataset</a:t>
            </a:r>
            <a:endParaRPr sz="1900">
              <a:solidFill>
                <a:srgbClr val="00FFFF"/>
              </a:solidFill>
              <a:highlight>
                <a:schemeClr val="lt1"/>
              </a:highlight>
              <a:latin typeface="Georgia"/>
              <a:ea typeface="Georgia"/>
              <a:cs typeface="Georgia"/>
              <a:sym typeface="Georgia"/>
            </a:endParaRPr>
          </a:p>
          <a:p>
            <a:pPr indent="-349250" lvl="0" marL="457200" rtl="0" algn="l">
              <a:spcBef>
                <a:spcPts val="0"/>
              </a:spcBef>
              <a:spcAft>
                <a:spcPts val="0"/>
              </a:spcAft>
              <a:buClr>
                <a:schemeClr val="dk1"/>
              </a:buClr>
              <a:buSzPts val="1900"/>
              <a:buFont typeface="Georgia"/>
              <a:buChar char="●"/>
            </a:pPr>
            <a:r>
              <a:rPr lang="en" sz="1900">
                <a:highlight>
                  <a:schemeClr val="lt1"/>
                </a:highlight>
                <a:latin typeface="Georgia"/>
                <a:ea typeface="Georgia"/>
                <a:cs typeface="Georgia"/>
                <a:sym typeface="Georgia"/>
              </a:rPr>
              <a:t>A csv file listing all the different dog breeds and their attributes</a:t>
            </a:r>
            <a:endParaRPr sz="1900">
              <a:highlight>
                <a:schemeClr val="lt1"/>
              </a:highlight>
              <a:latin typeface="Georgia"/>
              <a:ea typeface="Georgia"/>
              <a:cs typeface="Georgia"/>
              <a:sym typeface="Georgia"/>
            </a:endParaRPr>
          </a:p>
          <a:p>
            <a:pPr indent="-349250" lvl="1" marL="914400" rtl="0" algn="l">
              <a:spcBef>
                <a:spcPts val="0"/>
              </a:spcBef>
              <a:spcAft>
                <a:spcPts val="0"/>
              </a:spcAft>
              <a:buClr>
                <a:schemeClr val="dk1"/>
              </a:buClr>
              <a:buSzPts val="1900"/>
              <a:buFont typeface="Georgia"/>
              <a:buChar char="○"/>
            </a:pPr>
            <a:r>
              <a:rPr lang="en" sz="1900">
                <a:highlight>
                  <a:schemeClr val="lt1"/>
                </a:highlight>
                <a:latin typeface="Georgia"/>
                <a:ea typeface="Georgia"/>
                <a:cs typeface="Georgia"/>
                <a:sym typeface="Georgia"/>
              </a:rPr>
              <a:t>akc-data-latest.csv</a:t>
            </a:r>
            <a:endParaRPr sz="1900">
              <a:highlight>
                <a:schemeClr val="lt1"/>
              </a:highlight>
              <a:latin typeface="Georgia"/>
              <a:ea typeface="Georgia"/>
              <a:cs typeface="Georgia"/>
              <a:sym typeface="Georgia"/>
            </a:endParaRPr>
          </a:p>
          <a:p>
            <a:pPr indent="-349250" lvl="1" marL="914400" rtl="0" algn="l">
              <a:spcBef>
                <a:spcPts val="0"/>
              </a:spcBef>
              <a:spcAft>
                <a:spcPts val="0"/>
              </a:spcAft>
              <a:buClr>
                <a:schemeClr val="dk1"/>
              </a:buClr>
              <a:buSzPts val="1900"/>
              <a:buFont typeface="Georgia"/>
              <a:buChar char="○"/>
            </a:pPr>
            <a:r>
              <a:rPr lang="en" sz="1900">
                <a:highlight>
                  <a:schemeClr val="lt1"/>
                </a:highlight>
                <a:latin typeface="Georgia"/>
                <a:ea typeface="Georgia"/>
                <a:cs typeface="Georgia"/>
                <a:sym typeface="Georgia"/>
              </a:rPr>
              <a:t>Downloaded from the following GitHub profile:</a:t>
            </a:r>
            <a:endParaRPr sz="1900">
              <a:highlight>
                <a:schemeClr val="lt1"/>
              </a:highlight>
              <a:latin typeface="Georgia"/>
              <a:ea typeface="Georgia"/>
              <a:cs typeface="Georgia"/>
              <a:sym typeface="Georgia"/>
            </a:endParaRPr>
          </a:p>
          <a:p>
            <a:pPr indent="-349250" lvl="2" marL="1371600" rtl="0" algn="l">
              <a:spcBef>
                <a:spcPts val="0"/>
              </a:spcBef>
              <a:spcAft>
                <a:spcPts val="0"/>
              </a:spcAft>
              <a:buClr>
                <a:srgbClr val="00FFFF"/>
              </a:buClr>
              <a:buSzPts val="1900"/>
              <a:buFont typeface="Georgia"/>
              <a:buChar char="■"/>
            </a:pPr>
            <a:r>
              <a:rPr lang="en" sz="1900">
                <a:solidFill>
                  <a:srgbClr val="00FFFF"/>
                </a:solidFill>
                <a:highlight>
                  <a:schemeClr val="lt1"/>
                </a:highlight>
                <a:uFill>
                  <a:noFill/>
                </a:uFill>
                <a:latin typeface="Georgia"/>
                <a:ea typeface="Georgia"/>
                <a:cs typeface="Georgia"/>
                <a:sym typeface="Georgia"/>
                <a:hlinkClick r:id="rId4">
                  <a:extLst>
                    <a:ext uri="{A12FA001-AC4F-418D-AE19-62706E023703}">
                      <ahyp:hlinkClr val="tx"/>
                    </a:ext>
                  </a:extLst>
                </a:hlinkClick>
              </a:rPr>
              <a:t>https://github.com/tmfilho/akcdata</a:t>
            </a:r>
            <a:endParaRPr sz="1900">
              <a:solidFill>
                <a:srgbClr val="00FFFF"/>
              </a:solidFill>
              <a:highlight>
                <a:schemeClr val="lt1"/>
              </a:highlight>
              <a:latin typeface="Georgia"/>
              <a:ea typeface="Georgia"/>
              <a:cs typeface="Georgia"/>
              <a:sym typeface="Georgia"/>
            </a:endParaRPr>
          </a:p>
          <a:p>
            <a:pPr indent="-349250" lvl="2" marL="1371600" rtl="0" algn="l">
              <a:spcBef>
                <a:spcPts val="0"/>
              </a:spcBef>
              <a:spcAft>
                <a:spcPts val="0"/>
              </a:spcAft>
              <a:buClr>
                <a:srgbClr val="00FFFF"/>
              </a:buClr>
              <a:buSzPts val="1900"/>
              <a:buFont typeface="Georgia"/>
              <a:buChar char="■"/>
            </a:pPr>
            <a:r>
              <a:rPr lang="en" sz="1900">
                <a:solidFill>
                  <a:srgbClr val="00FFFF"/>
                </a:solidFill>
                <a:highlight>
                  <a:schemeClr val="lt1"/>
                </a:highlight>
                <a:latin typeface="Georgia"/>
                <a:ea typeface="Georgia"/>
                <a:cs typeface="Georgia"/>
                <a:sym typeface="Georgia"/>
              </a:rPr>
              <a:t>License for the data: </a:t>
            </a:r>
            <a:r>
              <a:rPr lang="en" sz="1900">
                <a:solidFill>
                  <a:srgbClr val="00FFFF"/>
                </a:solidFill>
                <a:highlight>
                  <a:schemeClr val="lt1"/>
                </a:highlight>
                <a:uFill>
                  <a:noFill/>
                </a:uFill>
                <a:latin typeface="Georgia"/>
                <a:ea typeface="Georgia"/>
                <a:cs typeface="Georgia"/>
                <a:sym typeface="Georgia"/>
                <a:hlinkClick r:id="rId5">
                  <a:extLst>
                    <a:ext uri="{A12FA001-AC4F-418D-AE19-62706E023703}">
                      <ahyp:hlinkClr val="tx"/>
                    </a:ext>
                  </a:extLst>
                </a:hlinkClick>
              </a:rPr>
              <a:t>https://github.com/tmfilho/akcdata/blob/master/LICENSE</a:t>
            </a:r>
            <a:r>
              <a:rPr lang="en" sz="1900">
                <a:solidFill>
                  <a:srgbClr val="00FFFF"/>
                </a:solidFill>
                <a:highlight>
                  <a:schemeClr val="lt1"/>
                </a:highlight>
                <a:latin typeface="Georgia"/>
                <a:ea typeface="Georgia"/>
                <a:cs typeface="Georgia"/>
                <a:sym typeface="Georgia"/>
              </a:rPr>
              <a:t> </a:t>
            </a:r>
            <a:endParaRPr sz="1900">
              <a:solidFill>
                <a:srgbClr val="00FFFF"/>
              </a:solidFill>
              <a:highlight>
                <a:schemeClr val="lt1"/>
              </a:highlight>
              <a:latin typeface="Georgia"/>
              <a:ea typeface="Georgia"/>
              <a:cs typeface="Georgia"/>
              <a:sym typeface="Georgia"/>
            </a:endParaRPr>
          </a:p>
          <a:p>
            <a:pPr indent="0" lvl="0" marL="1371600" rtl="0" algn="l">
              <a:spcBef>
                <a:spcPts val="1200"/>
              </a:spcBef>
              <a:spcAft>
                <a:spcPts val="0"/>
              </a:spcAft>
              <a:buNone/>
            </a:pPr>
            <a:r>
              <a:t/>
            </a:r>
            <a:endParaRPr sz="1900">
              <a:solidFill>
                <a:srgbClr val="C9D1D9"/>
              </a:solidFill>
              <a:highlight>
                <a:srgbClr val="0D1117"/>
              </a:highlight>
            </a:endParaRPr>
          </a:p>
          <a:p>
            <a:pPr indent="0" lvl="0" marL="0" rtl="0" algn="l">
              <a:lnSpc>
                <a:spcPct val="110000"/>
              </a:lnSpc>
              <a:spcBef>
                <a:spcPts val="1200"/>
              </a:spcBef>
              <a:spcAft>
                <a:spcPts val="0"/>
              </a:spcAft>
              <a:buNone/>
            </a:pPr>
            <a:r>
              <a:t/>
            </a:r>
            <a:endParaRPr sz="1418">
              <a:solidFill>
                <a:schemeClr val="dk1"/>
              </a:solidFill>
            </a:endParaRPr>
          </a:p>
          <a:p>
            <a:pPr indent="0" lvl="0" marL="0" rtl="0" algn="l">
              <a:lnSpc>
                <a:spcPct val="110000"/>
              </a:lnSpc>
              <a:spcBef>
                <a:spcPts val="1100"/>
              </a:spcBef>
              <a:spcAft>
                <a:spcPts val="0"/>
              </a:spcAft>
              <a:buSzPts val="275"/>
              <a:buNone/>
            </a:pPr>
            <a:r>
              <a:rPr lang="en" sz="1418">
                <a:solidFill>
                  <a:schemeClr val="dk1"/>
                </a:solidFill>
              </a:rPr>
              <a:t>  </a:t>
            </a:r>
            <a:endParaRPr sz="937">
              <a:solidFill>
                <a:srgbClr val="444444"/>
              </a:solidFill>
              <a:highlight>
                <a:srgbClr val="FFFFFF"/>
              </a:highlight>
            </a:endParaRPr>
          </a:p>
          <a:p>
            <a:pPr indent="0" lvl="0" marL="0" rtl="0" algn="l">
              <a:lnSpc>
                <a:spcPct val="110000"/>
              </a:lnSpc>
              <a:spcBef>
                <a:spcPts val="1100"/>
              </a:spcBef>
              <a:spcAft>
                <a:spcPts val="1100"/>
              </a:spcAft>
              <a:buSzPts val="275"/>
              <a:buNone/>
            </a:pPr>
            <a:r>
              <a:t/>
            </a:r>
            <a:endParaRPr sz="437">
              <a:solidFill>
                <a:srgbClr val="444444"/>
              </a:solidFill>
              <a:highlight>
                <a:srgbClr val="FFFFFF"/>
              </a:highlight>
              <a:latin typeface="Georgia"/>
              <a:ea typeface="Georgia"/>
              <a:cs typeface="Georgia"/>
              <a:sym typeface="Georgia"/>
            </a:endParaRPr>
          </a:p>
        </p:txBody>
      </p:sp>
      <p:sp>
        <p:nvSpPr>
          <p:cNvPr id="77" name="Google Shape;77;p15"/>
          <p:cNvSpPr txBox="1"/>
          <p:nvPr/>
        </p:nvSpPr>
        <p:spPr>
          <a:xfrm>
            <a:off x="2883600" y="256475"/>
            <a:ext cx="3376800" cy="6270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1100"/>
              </a:spcAft>
              <a:buSzPts val="275"/>
              <a:buNone/>
            </a:pPr>
            <a:r>
              <a:rPr b="1" lang="en" sz="3112">
                <a:solidFill>
                  <a:schemeClr val="dk1"/>
                </a:solidFill>
                <a:highlight>
                  <a:schemeClr val="lt1"/>
                </a:highlight>
                <a:latin typeface="Georgia"/>
                <a:ea typeface="Georgia"/>
                <a:cs typeface="Georgia"/>
                <a:sym typeface="Georgia"/>
              </a:rPr>
              <a:t>Data Sources:</a:t>
            </a:r>
            <a:endParaRPr sz="3000">
              <a:solidFill>
                <a:schemeClr val="dk1"/>
              </a:solidFill>
              <a:highlight>
                <a:schemeClr val="lt1"/>
              </a:highlight>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en" sz="3200">
                <a:latin typeface="Georgia"/>
                <a:ea typeface="Georgia"/>
                <a:cs typeface="Georgia"/>
                <a:sym typeface="Georgia"/>
              </a:rPr>
              <a:t>STEPS</a:t>
            </a:r>
            <a:endParaRPr b="1" sz="3200">
              <a:latin typeface="Georgia"/>
              <a:ea typeface="Georgia"/>
              <a:cs typeface="Georgia"/>
              <a:sym typeface="Georgia"/>
            </a:endParaRPr>
          </a:p>
        </p:txBody>
      </p:sp>
      <p:sp>
        <p:nvSpPr>
          <p:cNvPr id="83" name="Google Shape;83;p16"/>
          <p:cNvSpPr txBox="1"/>
          <p:nvPr>
            <p:ph idx="1" type="body"/>
          </p:nvPr>
        </p:nvSpPr>
        <p:spPr>
          <a:xfrm>
            <a:off x="426275" y="1307850"/>
            <a:ext cx="8440500" cy="3592800"/>
          </a:xfrm>
          <a:prstGeom prst="rect">
            <a:avLst/>
          </a:prstGeom>
        </p:spPr>
        <p:txBody>
          <a:bodyPr anchorCtr="0" anchor="t" bIns="91425" lIns="91425" spcFirstLastPara="1" rIns="91425" wrap="square" tIns="91425">
            <a:normAutofit fontScale="92500" lnSpcReduction="20000"/>
          </a:bodyPr>
          <a:lstStyle/>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P</a:t>
            </a:r>
            <a:r>
              <a:rPr lang="en" sz="1693">
                <a:latin typeface="Georgia"/>
                <a:ea typeface="Georgia"/>
                <a:cs typeface="Georgia"/>
                <a:sym typeface="Georgia"/>
              </a:rPr>
              <a:t>arse the Dataset file </a:t>
            </a:r>
            <a:endParaRPr sz="1693">
              <a:latin typeface="Georgia"/>
              <a:ea typeface="Georgia"/>
              <a:cs typeface="Georgia"/>
              <a:sym typeface="Georgia"/>
            </a:endParaRPr>
          </a:p>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Preprocessing the data: </a:t>
            </a:r>
            <a:endParaRPr sz="1693">
              <a:latin typeface="Georgia"/>
              <a:ea typeface="Georgia"/>
              <a:cs typeface="Georgia"/>
              <a:sym typeface="Georgia"/>
            </a:endParaRPr>
          </a:p>
          <a:p>
            <a:pPr indent="-328080" lvl="1" marL="914400" rtl="0" algn="l">
              <a:lnSpc>
                <a:spcPct val="115000"/>
              </a:lnSpc>
              <a:spcBef>
                <a:spcPts val="0"/>
              </a:spcBef>
              <a:spcAft>
                <a:spcPts val="0"/>
              </a:spcAft>
              <a:buSzPct val="100000"/>
              <a:buFont typeface="Georgia"/>
              <a:buAutoNum type="alphaLcPeriod"/>
            </a:pPr>
            <a:r>
              <a:rPr lang="en" sz="1693">
                <a:latin typeface="Georgia"/>
                <a:ea typeface="Georgia"/>
                <a:cs typeface="Georgia"/>
                <a:sym typeface="Georgia"/>
              </a:rPr>
              <a:t>starting with 8 breeds and as we moved further, added more to train and test the data</a:t>
            </a:r>
            <a:endParaRPr sz="1693">
              <a:latin typeface="Georgia"/>
              <a:ea typeface="Georgia"/>
              <a:cs typeface="Georgia"/>
              <a:sym typeface="Georgia"/>
            </a:endParaRPr>
          </a:p>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Train and test the sets : </a:t>
            </a:r>
            <a:endParaRPr sz="1693">
              <a:latin typeface="Georgia"/>
              <a:ea typeface="Georgia"/>
              <a:cs typeface="Georgia"/>
              <a:sym typeface="Georgia"/>
            </a:endParaRPr>
          </a:p>
          <a:p>
            <a:pPr indent="-328080" lvl="1" marL="914400" rtl="0" algn="l">
              <a:lnSpc>
                <a:spcPct val="115000"/>
              </a:lnSpc>
              <a:spcBef>
                <a:spcPts val="0"/>
              </a:spcBef>
              <a:spcAft>
                <a:spcPts val="0"/>
              </a:spcAft>
              <a:buSzPct val="100000"/>
              <a:buFont typeface="Georgia"/>
              <a:buAutoNum type="alphaLcPeriod"/>
            </a:pPr>
            <a:r>
              <a:rPr lang="en" sz="1693">
                <a:latin typeface="Georgia"/>
                <a:ea typeface="Georgia"/>
                <a:cs typeface="Georgia"/>
                <a:sym typeface="Georgia"/>
              </a:rPr>
              <a:t>used 80/20 train test split</a:t>
            </a:r>
            <a:endParaRPr sz="1693">
              <a:latin typeface="Georgia"/>
              <a:ea typeface="Georgia"/>
              <a:cs typeface="Georgia"/>
              <a:sym typeface="Georgia"/>
            </a:endParaRPr>
          </a:p>
          <a:p>
            <a:pPr indent="-328080" lvl="1" marL="914400" rtl="0" algn="l">
              <a:lnSpc>
                <a:spcPct val="115000"/>
              </a:lnSpc>
              <a:spcBef>
                <a:spcPts val="0"/>
              </a:spcBef>
              <a:spcAft>
                <a:spcPts val="0"/>
              </a:spcAft>
              <a:buSzPct val="100000"/>
              <a:buFont typeface="Georgia"/>
              <a:buAutoNum type="alphaLcPeriod"/>
            </a:pPr>
            <a:r>
              <a:rPr lang="en" sz="1693">
                <a:latin typeface="Georgia"/>
                <a:ea typeface="Georgia"/>
                <a:cs typeface="Georgia"/>
                <a:sym typeface="Georgia"/>
              </a:rPr>
              <a:t>Adjust the model with various weights, neurons, and activation functions</a:t>
            </a:r>
            <a:endParaRPr sz="1693">
              <a:latin typeface="Georgia"/>
              <a:ea typeface="Georgia"/>
              <a:cs typeface="Georgia"/>
              <a:sym typeface="Georgia"/>
            </a:endParaRPr>
          </a:p>
          <a:p>
            <a:pPr indent="-328080" lvl="1" marL="914400" rtl="0" algn="l">
              <a:lnSpc>
                <a:spcPct val="115000"/>
              </a:lnSpc>
              <a:spcBef>
                <a:spcPts val="0"/>
              </a:spcBef>
              <a:spcAft>
                <a:spcPts val="0"/>
              </a:spcAft>
              <a:buSzPct val="100000"/>
              <a:buFont typeface="Georgia"/>
              <a:buAutoNum type="alphaLcPeriod"/>
            </a:pPr>
            <a:r>
              <a:rPr lang="en" sz="1693">
                <a:latin typeface="Georgia"/>
                <a:ea typeface="Georgia"/>
                <a:cs typeface="Georgia"/>
                <a:sym typeface="Georgia"/>
              </a:rPr>
              <a:t>The model was altered by:</a:t>
            </a:r>
            <a:endParaRPr sz="1693">
              <a:latin typeface="Georgia"/>
              <a:ea typeface="Georgia"/>
              <a:cs typeface="Georgia"/>
              <a:sym typeface="Georgia"/>
            </a:endParaRPr>
          </a:p>
          <a:p>
            <a:pPr indent="-328080" lvl="2" marL="1371600" rtl="0" algn="l">
              <a:lnSpc>
                <a:spcPct val="115000"/>
              </a:lnSpc>
              <a:spcBef>
                <a:spcPts val="0"/>
              </a:spcBef>
              <a:spcAft>
                <a:spcPts val="0"/>
              </a:spcAft>
              <a:buSzPct val="100000"/>
              <a:buFont typeface="Georgia"/>
              <a:buAutoNum type="romanLcPeriod"/>
            </a:pPr>
            <a:r>
              <a:rPr lang="en" sz="1693">
                <a:latin typeface="Georgia"/>
                <a:ea typeface="Georgia"/>
                <a:cs typeface="Georgia"/>
                <a:sym typeface="Georgia"/>
              </a:rPr>
              <a:t>Adding dense layers to see if it had a noticeable effect</a:t>
            </a:r>
            <a:endParaRPr sz="1693">
              <a:latin typeface="Georgia"/>
              <a:ea typeface="Georgia"/>
              <a:cs typeface="Georgia"/>
              <a:sym typeface="Georgia"/>
            </a:endParaRPr>
          </a:p>
          <a:p>
            <a:pPr indent="-328080" lvl="2" marL="1371600" rtl="0" algn="l">
              <a:lnSpc>
                <a:spcPct val="115000"/>
              </a:lnSpc>
              <a:spcBef>
                <a:spcPts val="0"/>
              </a:spcBef>
              <a:spcAft>
                <a:spcPts val="0"/>
              </a:spcAft>
              <a:buSzPct val="100000"/>
              <a:buFont typeface="Georgia"/>
              <a:buAutoNum type="romanLcPeriod"/>
            </a:pPr>
            <a:r>
              <a:rPr lang="en" sz="1693">
                <a:latin typeface="Georgia"/>
                <a:ea typeface="Georgia"/>
                <a:cs typeface="Georgia"/>
                <a:sym typeface="Georgia"/>
              </a:rPr>
              <a:t>Using data augmentation to see its effect</a:t>
            </a:r>
            <a:endParaRPr sz="1693">
              <a:latin typeface="Georgia"/>
              <a:ea typeface="Georgia"/>
              <a:cs typeface="Georgia"/>
              <a:sym typeface="Georgia"/>
            </a:endParaRPr>
          </a:p>
          <a:p>
            <a:pPr indent="-328080" lvl="2" marL="1371600" rtl="0" algn="l">
              <a:lnSpc>
                <a:spcPct val="115000"/>
              </a:lnSpc>
              <a:spcBef>
                <a:spcPts val="0"/>
              </a:spcBef>
              <a:spcAft>
                <a:spcPts val="0"/>
              </a:spcAft>
              <a:buSzPct val="100000"/>
              <a:buFont typeface="Georgia"/>
              <a:buAutoNum type="romanLcPeriod"/>
            </a:pPr>
            <a:r>
              <a:rPr lang="en" sz="1693">
                <a:latin typeface="Georgia"/>
                <a:ea typeface="Georgia"/>
                <a:cs typeface="Georgia"/>
                <a:sym typeface="Georgia"/>
              </a:rPr>
              <a:t>Using both dense layers and data augmentation to see its effect</a:t>
            </a:r>
            <a:endParaRPr sz="1693">
              <a:latin typeface="Georgia"/>
              <a:ea typeface="Georgia"/>
              <a:cs typeface="Georgia"/>
              <a:sym typeface="Georgia"/>
            </a:endParaRPr>
          </a:p>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Create a JSON file with breed information from akc-data-latest.csv </a:t>
            </a:r>
            <a:endParaRPr sz="1693">
              <a:latin typeface="Georgia"/>
              <a:ea typeface="Georgia"/>
              <a:cs typeface="Georgia"/>
              <a:sym typeface="Georgia"/>
            </a:endParaRPr>
          </a:p>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Create a webpage with 3 pages that can be easily navigated by the user</a:t>
            </a:r>
            <a:endParaRPr sz="1693">
              <a:latin typeface="Georgia"/>
              <a:ea typeface="Georgia"/>
              <a:cs typeface="Georgia"/>
              <a:sym typeface="Georgia"/>
            </a:endParaRPr>
          </a:p>
          <a:p>
            <a:pPr indent="-328080" lvl="0" marL="457200" rtl="0" algn="l">
              <a:lnSpc>
                <a:spcPct val="115000"/>
              </a:lnSpc>
              <a:spcBef>
                <a:spcPts val="0"/>
              </a:spcBef>
              <a:spcAft>
                <a:spcPts val="0"/>
              </a:spcAft>
              <a:buSzPct val="100000"/>
              <a:buFont typeface="Georgia"/>
              <a:buAutoNum type="arabicPeriod"/>
            </a:pPr>
            <a:r>
              <a:rPr lang="en" sz="1693">
                <a:latin typeface="Georgia"/>
                <a:ea typeface="Georgia"/>
                <a:cs typeface="Georgia"/>
                <a:sym typeface="Georgia"/>
              </a:rPr>
              <a:t>Connect the machine learning model to the web page</a:t>
            </a:r>
            <a:endParaRPr b="1" sz="1893"/>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1297500" y="152675"/>
            <a:ext cx="7038900" cy="90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Model </a:t>
            </a:r>
            <a:r>
              <a:rPr b="1" lang="en" sz="3000">
                <a:latin typeface="Georgia"/>
                <a:ea typeface="Georgia"/>
                <a:cs typeface="Georgia"/>
                <a:sym typeface="Georgia"/>
              </a:rPr>
              <a:t>Process</a:t>
            </a:r>
            <a:endParaRPr b="1" sz="3000">
              <a:latin typeface="Georgia"/>
              <a:ea typeface="Georgia"/>
              <a:cs typeface="Georgia"/>
              <a:sym typeface="Georgia"/>
            </a:endParaRPr>
          </a:p>
        </p:txBody>
      </p:sp>
      <p:sp>
        <p:nvSpPr>
          <p:cNvPr id="89" name="Google Shape;89;p17"/>
          <p:cNvSpPr txBox="1"/>
          <p:nvPr>
            <p:ph idx="1" type="body"/>
          </p:nvPr>
        </p:nvSpPr>
        <p:spPr>
          <a:xfrm>
            <a:off x="801600" y="944825"/>
            <a:ext cx="8030700" cy="3884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Data pre-processing</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Building the model</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Training the model</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Decide on final model</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Evaluation of final model</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Predicting on the test set</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Saving the trained model</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Loading the trained model for use elsewhere</a:t>
            </a:r>
            <a:endParaRPr sz="1600">
              <a:solidFill>
                <a:srgbClr val="C9D1D9"/>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1297500" y="152675"/>
            <a:ext cx="7038900" cy="90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Georgia"/>
                <a:ea typeface="Georgia"/>
                <a:cs typeface="Georgia"/>
                <a:sym typeface="Georgia"/>
              </a:rPr>
              <a:t>Data pre-processing</a:t>
            </a:r>
            <a:endParaRPr b="1" sz="3000">
              <a:latin typeface="Georgia"/>
              <a:ea typeface="Georgia"/>
              <a:cs typeface="Georgia"/>
              <a:sym typeface="Georgia"/>
            </a:endParaRPr>
          </a:p>
        </p:txBody>
      </p:sp>
      <p:sp>
        <p:nvSpPr>
          <p:cNvPr id="95" name="Google Shape;95;p18"/>
          <p:cNvSpPr txBox="1"/>
          <p:nvPr>
            <p:ph idx="1" type="body"/>
          </p:nvPr>
        </p:nvSpPr>
        <p:spPr>
          <a:xfrm>
            <a:off x="801600" y="944825"/>
            <a:ext cx="8030700" cy="3884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Label encoding: getting the label for each image based on the folder it’s found in</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Image resizing: 224x224 chosen as our standard size</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Array scaling</a:t>
            </a:r>
            <a:r>
              <a:rPr lang="en" sz="1600">
                <a:solidFill>
                  <a:srgbClr val="C9D1D9"/>
                </a:solidFill>
                <a:latin typeface="Georgia"/>
                <a:ea typeface="Georgia"/>
                <a:cs typeface="Georgia"/>
                <a:sym typeface="Georgia"/>
              </a:rPr>
              <a:t>: turning each image into a 2-D array where each spot in the array corresponds to a pixel in the image, transforming RGB tuples to be between 0 and 1</a:t>
            </a:r>
            <a:endParaRPr sz="1600">
              <a:solidFill>
                <a:srgbClr val="C9D1D9"/>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1297500" y="152675"/>
            <a:ext cx="7038900" cy="90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Building a Model</a:t>
            </a:r>
            <a:endParaRPr b="1" sz="3000">
              <a:latin typeface="Georgia"/>
              <a:ea typeface="Georgia"/>
              <a:cs typeface="Georgia"/>
              <a:sym typeface="Georgia"/>
            </a:endParaRPr>
          </a:p>
        </p:txBody>
      </p:sp>
      <p:sp>
        <p:nvSpPr>
          <p:cNvPr id="101" name="Google Shape;101;p19"/>
          <p:cNvSpPr txBox="1"/>
          <p:nvPr>
            <p:ph idx="1" type="body"/>
          </p:nvPr>
        </p:nvSpPr>
        <p:spPr>
          <a:xfrm>
            <a:off x="801600" y="944825"/>
            <a:ext cx="8030700" cy="3884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Research showed the Convolutional Neural Networks (CNN) were a standard first approach for image classification problems.</a:t>
            </a:r>
            <a:endParaRPr sz="1600">
              <a:solidFill>
                <a:srgbClr val="C9D1D9"/>
              </a:solidFill>
              <a:latin typeface="Georgia"/>
              <a:ea typeface="Georgia"/>
              <a:cs typeface="Georgia"/>
              <a:sym typeface="Georgia"/>
            </a:endParaRPr>
          </a:p>
          <a:p>
            <a:pPr indent="-361950" lvl="0" marL="457200" rtl="0" algn="l">
              <a:spcBef>
                <a:spcPts val="0"/>
              </a:spcBef>
              <a:spcAft>
                <a:spcPts val="0"/>
              </a:spcAft>
              <a:buClr>
                <a:srgbClr val="C9D1D9"/>
              </a:buClr>
              <a:buSzPts val="2100"/>
              <a:buFont typeface="Georgia"/>
              <a:buChar char="●"/>
            </a:pPr>
            <a:r>
              <a:rPr lang="en" sz="1600">
                <a:solidFill>
                  <a:srgbClr val="C9D1D9"/>
                </a:solidFill>
                <a:latin typeface="Georgia"/>
                <a:ea typeface="Georgia"/>
                <a:cs typeface="Georgia"/>
                <a:sym typeface="Georgia"/>
              </a:rPr>
              <a:t>We attempted to build one by hand, and found out we’d get nowhere quickly trying to get something as complicated as breed identification off the ground on our own graphics cards.</a:t>
            </a:r>
            <a:endParaRPr sz="1600">
              <a:solidFill>
                <a:srgbClr val="C9D1D9"/>
              </a:solidFill>
              <a:latin typeface="Georgia"/>
              <a:ea typeface="Georgia"/>
              <a:cs typeface="Georgia"/>
              <a:sym typeface="Georgia"/>
            </a:endParaRPr>
          </a:p>
          <a:p>
            <a:pPr indent="0" lvl="0" marL="0" rtl="0" algn="l">
              <a:spcBef>
                <a:spcPts val="1200"/>
              </a:spcBef>
              <a:spcAft>
                <a:spcPts val="1200"/>
              </a:spcAft>
              <a:buNone/>
            </a:pPr>
            <a:r>
              <a:t/>
            </a:r>
            <a:endParaRPr sz="1600">
              <a:solidFill>
                <a:srgbClr val="C9D1D9"/>
              </a:solidFill>
              <a:latin typeface="Georgia"/>
              <a:ea typeface="Georgia"/>
              <a:cs typeface="Georgia"/>
              <a:sym typeface="Georgia"/>
            </a:endParaRPr>
          </a:p>
        </p:txBody>
      </p:sp>
      <p:pic>
        <p:nvPicPr>
          <p:cNvPr id="102" name="Google Shape;102;p19"/>
          <p:cNvPicPr preferRelativeResize="0"/>
          <p:nvPr/>
        </p:nvPicPr>
        <p:blipFill>
          <a:blip r:embed="rId3">
            <a:alphaModFix/>
          </a:blip>
          <a:stretch>
            <a:fillRect/>
          </a:stretch>
        </p:blipFill>
        <p:spPr>
          <a:xfrm>
            <a:off x="6399499" y="2834175"/>
            <a:ext cx="2545474" cy="2226750"/>
          </a:xfrm>
          <a:prstGeom prst="rect">
            <a:avLst/>
          </a:prstGeom>
          <a:noFill/>
          <a:ln>
            <a:noFill/>
          </a:ln>
        </p:spPr>
      </p:pic>
      <p:pic>
        <p:nvPicPr>
          <p:cNvPr id="103" name="Google Shape;103;p19"/>
          <p:cNvPicPr preferRelativeResize="0"/>
          <p:nvPr/>
        </p:nvPicPr>
        <p:blipFill>
          <a:blip r:embed="rId4">
            <a:alphaModFix/>
          </a:blip>
          <a:stretch>
            <a:fillRect/>
          </a:stretch>
        </p:blipFill>
        <p:spPr>
          <a:xfrm>
            <a:off x="52124" y="2772943"/>
            <a:ext cx="2334174" cy="2287982"/>
          </a:xfrm>
          <a:prstGeom prst="rect">
            <a:avLst/>
          </a:prstGeom>
          <a:noFill/>
          <a:ln>
            <a:noFill/>
          </a:ln>
        </p:spPr>
      </p:pic>
      <p:pic>
        <p:nvPicPr>
          <p:cNvPr id="104" name="Google Shape;104;p19"/>
          <p:cNvPicPr preferRelativeResize="0"/>
          <p:nvPr/>
        </p:nvPicPr>
        <p:blipFill>
          <a:blip r:embed="rId5">
            <a:alphaModFix/>
          </a:blip>
          <a:stretch>
            <a:fillRect/>
          </a:stretch>
        </p:blipFill>
        <p:spPr>
          <a:xfrm>
            <a:off x="2353725" y="2834175"/>
            <a:ext cx="4045774" cy="1500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Transfer Learning</a:t>
            </a:r>
            <a:endParaRPr b="1" sz="3000">
              <a:latin typeface="Georgia"/>
              <a:ea typeface="Georgia"/>
              <a:cs typeface="Georgia"/>
              <a:sym typeface="Georgia"/>
            </a:endParaRPr>
          </a:p>
        </p:txBody>
      </p:sp>
      <p:sp>
        <p:nvSpPr>
          <p:cNvPr id="110" name="Google Shape;110;p20"/>
          <p:cNvSpPr txBox="1"/>
          <p:nvPr>
            <p:ph idx="1" type="body"/>
          </p:nvPr>
        </p:nvSpPr>
        <p:spPr>
          <a:xfrm>
            <a:off x="1297500" y="1075875"/>
            <a:ext cx="7173900" cy="3402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190500" rtl="0" algn="l">
              <a:spcBef>
                <a:spcPts val="0"/>
              </a:spcBef>
              <a:spcAft>
                <a:spcPts val="0"/>
              </a:spcAft>
              <a:buNone/>
            </a:pPr>
            <a:r>
              <a:rPr lang="en" sz="2200">
                <a:latin typeface="Georgia"/>
                <a:ea typeface="Georgia"/>
                <a:cs typeface="Georgia"/>
                <a:sym typeface="Georgia"/>
              </a:rPr>
              <a:t>We ended up using a Transfer Learning model built out with a Convolutional Neural Network to </a:t>
            </a:r>
            <a:r>
              <a:rPr lang="en" sz="2200">
                <a:latin typeface="Georgia"/>
                <a:ea typeface="Georgia"/>
                <a:cs typeface="Georgia"/>
                <a:sym typeface="Georgia"/>
              </a:rPr>
              <a:t>classify our images. With this we can take a model trained on millions of images for general classification, and then add in our data for the last few layers to get a more specific classification.</a:t>
            </a:r>
            <a:endParaRPr sz="2200">
              <a:latin typeface="Georgia"/>
              <a:ea typeface="Georgia"/>
              <a:cs typeface="Georgia"/>
              <a:sym typeface="Georgia"/>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Georgia"/>
                <a:ea typeface="Georgia"/>
                <a:cs typeface="Georgia"/>
                <a:sym typeface="Georgia"/>
              </a:rPr>
              <a:t>Model Selection</a:t>
            </a:r>
            <a:endParaRPr b="1" sz="3000">
              <a:latin typeface="Georgia"/>
              <a:ea typeface="Georgia"/>
              <a:cs typeface="Georgia"/>
              <a:sym typeface="Georgia"/>
            </a:endParaRPr>
          </a:p>
        </p:txBody>
      </p:sp>
      <p:sp>
        <p:nvSpPr>
          <p:cNvPr id="116" name="Google Shape;116;p21"/>
          <p:cNvSpPr txBox="1"/>
          <p:nvPr>
            <p:ph idx="1" type="body"/>
          </p:nvPr>
        </p:nvSpPr>
        <p:spPr>
          <a:xfrm>
            <a:off x="1099950" y="1075875"/>
            <a:ext cx="7632900" cy="3402900"/>
          </a:xfrm>
          <a:prstGeom prst="rect">
            <a:avLst/>
          </a:prstGeom>
          <a:noFill/>
          <a:ln cap="flat" cmpd="sng" w="9525">
            <a:solidFill>
              <a:srgbClr val="00FFFF"/>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200">
                <a:latin typeface="Georgia"/>
                <a:ea typeface="Georgia"/>
                <a:cs typeface="Georgia"/>
                <a:sym typeface="Georgia"/>
              </a:rPr>
              <a:t>Many different transfer learning models are available on Tensorflow Hub, we wanted to test five models to see what would give us the most accuracy when introduced to our photos.</a:t>
            </a:r>
            <a:endParaRPr sz="2200">
              <a:latin typeface="Georgia"/>
              <a:ea typeface="Georgia"/>
              <a:cs typeface="Georgia"/>
              <a:sym typeface="Georgia"/>
            </a:endParaRPr>
          </a:p>
          <a:p>
            <a:pPr indent="-311308" lvl="0" marL="457200" rtl="0" algn="l">
              <a:spcBef>
                <a:spcPts val="1200"/>
              </a:spcBef>
              <a:spcAft>
                <a:spcPts val="0"/>
              </a:spcAft>
              <a:buClr>
                <a:srgbClr val="00FFFF"/>
              </a:buClr>
              <a:buSzPct val="100000"/>
              <a:buFont typeface="Georgia"/>
              <a:buChar char="●"/>
            </a:pPr>
            <a:r>
              <a:rPr lang="en" sz="1408">
                <a:solidFill>
                  <a:srgbClr val="00FFFF"/>
                </a:solidFill>
                <a:latin typeface="Georgia"/>
                <a:ea typeface="Georgia"/>
                <a:cs typeface="Georgia"/>
                <a:sym typeface="Georgia"/>
              </a:rPr>
              <a:t>mobilenet_v2 = "https://tfhub.dev/google/imagenet/mobilenet_v2_130_224/classification/5"</a:t>
            </a:r>
            <a:endParaRPr sz="1408">
              <a:solidFill>
                <a:srgbClr val="00FFFF"/>
              </a:solidFill>
              <a:latin typeface="Georgia"/>
              <a:ea typeface="Georgia"/>
              <a:cs typeface="Georgia"/>
              <a:sym typeface="Georgia"/>
            </a:endParaRPr>
          </a:p>
          <a:p>
            <a:pPr indent="-311308" lvl="0" marL="457200" rtl="0" algn="l">
              <a:spcBef>
                <a:spcPts val="0"/>
              </a:spcBef>
              <a:spcAft>
                <a:spcPts val="0"/>
              </a:spcAft>
              <a:buClr>
                <a:srgbClr val="00FFFF"/>
              </a:buClr>
              <a:buSzPct val="100000"/>
              <a:buFont typeface="Georgia"/>
              <a:buChar char="●"/>
            </a:pPr>
            <a:r>
              <a:rPr lang="en" sz="1408">
                <a:solidFill>
                  <a:srgbClr val="00FFFF"/>
                </a:solidFill>
                <a:latin typeface="Georgia"/>
                <a:ea typeface="Georgia"/>
                <a:cs typeface="Georgia"/>
                <a:sym typeface="Georgia"/>
              </a:rPr>
              <a:t>mobilenet_v3 = "https://tfhub.dev/google/imagenet/mobilenet_v3_large_100_224/classification/5"</a:t>
            </a:r>
            <a:endParaRPr sz="1408">
              <a:solidFill>
                <a:srgbClr val="00FFFF"/>
              </a:solidFill>
              <a:latin typeface="Georgia"/>
              <a:ea typeface="Georgia"/>
              <a:cs typeface="Georgia"/>
              <a:sym typeface="Georgia"/>
            </a:endParaRPr>
          </a:p>
          <a:p>
            <a:pPr indent="-311308" lvl="0" marL="457200" rtl="0" algn="l">
              <a:spcBef>
                <a:spcPts val="0"/>
              </a:spcBef>
              <a:spcAft>
                <a:spcPts val="0"/>
              </a:spcAft>
              <a:buClr>
                <a:srgbClr val="00FFFF"/>
              </a:buClr>
              <a:buSzPct val="100000"/>
              <a:buFont typeface="Georgia"/>
              <a:buChar char="●"/>
            </a:pPr>
            <a:r>
              <a:rPr lang="en" sz="1408">
                <a:solidFill>
                  <a:srgbClr val="00FFFF"/>
                </a:solidFill>
                <a:latin typeface="Georgia"/>
                <a:ea typeface="Georgia"/>
                <a:cs typeface="Georgia"/>
                <a:sym typeface="Georgia"/>
              </a:rPr>
              <a:t>inception_v3 = "https://tfhub.dev/google/imagenet/inception_v3/classification/5"</a:t>
            </a:r>
            <a:endParaRPr sz="1408">
              <a:solidFill>
                <a:srgbClr val="00FFFF"/>
              </a:solidFill>
              <a:latin typeface="Georgia"/>
              <a:ea typeface="Georgia"/>
              <a:cs typeface="Georgia"/>
              <a:sym typeface="Georgia"/>
            </a:endParaRPr>
          </a:p>
          <a:p>
            <a:pPr indent="-311308" lvl="0" marL="457200" rtl="0" algn="l">
              <a:spcBef>
                <a:spcPts val="0"/>
              </a:spcBef>
              <a:spcAft>
                <a:spcPts val="0"/>
              </a:spcAft>
              <a:buClr>
                <a:srgbClr val="00FFFF"/>
              </a:buClr>
              <a:buSzPct val="100000"/>
              <a:buFont typeface="Georgia"/>
              <a:buChar char="●"/>
            </a:pPr>
            <a:r>
              <a:rPr lang="en" sz="1408">
                <a:solidFill>
                  <a:srgbClr val="00FFFF"/>
                </a:solidFill>
                <a:latin typeface="Georgia"/>
                <a:ea typeface="Georgia"/>
                <a:cs typeface="Georgia"/>
                <a:sym typeface="Georgia"/>
              </a:rPr>
              <a:t>efficientnet_v2 = "https://tfhub.dev/google/imagenet/efficientnet_v2_imagenet1k_b0/classification/2"</a:t>
            </a:r>
            <a:endParaRPr sz="1408">
              <a:solidFill>
                <a:srgbClr val="00FFFF"/>
              </a:solidFill>
              <a:latin typeface="Georgia"/>
              <a:ea typeface="Georgia"/>
              <a:cs typeface="Georgia"/>
              <a:sym typeface="Georgia"/>
            </a:endParaRPr>
          </a:p>
          <a:p>
            <a:pPr indent="-311308" lvl="0" marL="457200" rtl="0" algn="l">
              <a:spcBef>
                <a:spcPts val="0"/>
              </a:spcBef>
              <a:spcAft>
                <a:spcPts val="0"/>
              </a:spcAft>
              <a:buClr>
                <a:srgbClr val="00FFFF"/>
              </a:buClr>
              <a:buSzPct val="100000"/>
              <a:buFont typeface="Georgia"/>
              <a:buChar char="●"/>
            </a:pPr>
            <a:r>
              <a:rPr lang="en" sz="1408">
                <a:solidFill>
                  <a:srgbClr val="00FFFF"/>
                </a:solidFill>
                <a:latin typeface="Georgia"/>
                <a:ea typeface="Georgia"/>
                <a:cs typeface="Georgia"/>
                <a:sym typeface="Georgia"/>
              </a:rPr>
              <a:t>resnet = "https://tfhub.dev/tensorflow/resnet_50/classification/1"</a:t>
            </a:r>
            <a:endParaRPr sz="1408">
              <a:solidFill>
                <a:srgbClr val="00FFFF"/>
              </a:solidFill>
              <a:latin typeface="Georgia"/>
              <a:ea typeface="Georgia"/>
              <a:cs typeface="Georgia"/>
              <a:sym typeface="Georgia"/>
            </a:endParaRPr>
          </a:p>
          <a:p>
            <a:pPr indent="0" lvl="0" marL="0" rtl="0" algn="l">
              <a:spcBef>
                <a:spcPts val="1200"/>
              </a:spcBef>
              <a:spcAft>
                <a:spcPts val="1200"/>
              </a:spcAft>
              <a:buNone/>
            </a:pPr>
            <a:r>
              <a:t/>
            </a:r>
            <a:endParaRPr sz="22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